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10"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3" r:id="rId37"/>
    <p:sldId id="294" r:id="rId38"/>
    <p:sldId id="295" r:id="rId39"/>
    <p:sldId id="296" r:id="rId40"/>
    <p:sldId id="297" r:id="rId41"/>
    <p:sldId id="298" r:id="rId42"/>
    <p:sldId id="311" r:id="rId43"/>
    <p:sldId id="304" r:id="rId44"/>
    <p:sldId id="299" r:id="rId45"/>
    <p:sldId id="300" r:id="rId46"/>
    <p:sldId id="302" r:id="rId47"/>
    <p:sldId id="301" r:id="rId48"/>
    <p:sldId id="305" r:id="rId49"/>
    <p:sldId id="306" r:id="rId50"/>
    <p:sldId id="309" r:id="rId51"/>
    <p:sldId id="307" r:id="rId52"/>
  </p:sldIdLst>
  <p:sldSz cx="6858000" cy="5143500"/>
  <p:notesSz cx="7010400" cy="9236075"/>
  <p:embeddedFontLst>
    <p:embeddedFont>
      <p:font typeface="Roboto" panose="020B0604020202020204" charset="0"/>
      <p:regular r:id="rId54"/>
      <p:bold r:id="rId55"/>
      <p:italic r:id="rId56"/>
      <p:boldItalic r:id="rId57"/>
    </p:embeddedFont>
    <p:embeddedFont>
      <p:font typeface="Bookman Old Style" panose="02050604050505020204" pitchFamily="18" charset="0"/>
      <p:regular r:id="rId58"/>
      <p:bold r:id="rId59"/>
      <p:italic r:id="rId60"/>
      <p:boldItalic r:id="rId61"/>
    </p:embeddedFont>
    <p:embeddedFont>
      <p:font typeface="Impact" panose="020B0806030902050204" pitchFamily="34" charset="0"/>
      <p:regular r:id="rId62"/>
    </p:embeddedFont>
    <p:embeddedFont>
      <p:font typeface="Permanent Marker" panose="020B0604020202020204" charset="0"/>
      <p:regular r:id="rId63"/>
    </p:embeddedFont>
    <p:embeddedFont>
      <p:font typeface="Century Schoolbook" panose="02040604050505020304" pitchFamily="18" charset="0"/>
      <p:regular r:id="rId64"/>
      <p:bold r:id="rId65"/>
      <p:italic r:id="rId66"/>
      <p:boldItalic r:id="rId67"/>
    </p:embeddedFont>
    <p:embeddedFont>
      <p:font typeface="Architects Daughter" panose="020B0604020202020204" charset="0"/>
      <p:regular r:id="rId68"/>
    </p:embeddedFont>
    <p:embeddedFont>
      <p:font typeface="Tahoma" panose="020B0604030504040204" pitchFamily="34" charset="0"/>
      <p:regular r:id="rId69"/>
      <p:bold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16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38"/>
    <p:restoredTop sz="83677" autoAdjust="0"/>
  </p:normalViewPr>
  <p:slideViewPr>
    <p:cSldViewPr snapToGrid="0">
      <p:cViewPr varScale="1">
        <p:scale>
          <a:sx n="141" d="100"/>
          <a:sy n="141" d="100"/>
        </p:scale>
        <p:origin x="1656" y="72"/>
      </p:cViewPr>
      <p:guideLst>
        <p:guide orient="horz" pos="1620"/>
        <p:guide pos="216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lstStyle>
            <a:lvl1pPr marL="457200" marR="0" lvl="0"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4675731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dirty="0"/>
              <a:t>These slides are designed to be used as a supplement to the lessons for Exploring the Science of Retroreflectivity. </a:t>
            </a:r>
            <a:endParaRPr dirty="0"/>
          </a:p>
        </p:txBody>
      </p:sp>
    </p:spTree>
    <p:extLst>
      <p:ext uri="{BB962C8B-B14F-4D97-AF65-F5344CB8AC3E}">
        <p14:creationId xmlns:p14="http://schemas.microsoft.com/office/powerpoint/2010/main" val="1375219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Shape 126"/>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Help the students understand that they will shine the laser along the lines indicated above for each angle (20, 50 and 80 degrees). They will use the inner angle for the laser they shine and the outer measurement for the laser beam reflected as noted above.  </a:t>
            </a:r>
            <a:endParaRPr dirty="0"/>
          </a:p>
        </p:txBody>
      </p:sp>
    </p:spTree>
    <p:extLst>
      <p:ext uri="{BB962C8B-B14F-4D97-AF65-F5344CB8AC3E}">
        <p14:creationId xmlns:p14="http://schemas.microsoft.com/office/powerpoint/2010/main" val="3899660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Shape 14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454480" indent="-61242">
              <a:buNone/>
            </a:pPr>
            <a:r>
              <a:rPr lang="en"/>
              <a:t>At night,</a:t>
            </a:r>
            <a:r>
              <a:rPr lang="en" baseline="0"/>
              <a:t> when a vehicle’s headlights shine on a sign to the right of the road </a:t>
            </a:r>
            <a:r>
              <a:rPr lang="en"/>
              <a:t>(click to show arrow going from headlight to sign),</a:t>
            </a:r>
            <a:r>
              <a:rPr lang="en" baseline="0"/>
              <a:t> according to the angle of reflection where should the light end up going? (A</a:t>
            </a:r>
            <a:r>
              <a:rPr lang="en"/>
              <a:t>fter some discussion, click to show arrow leaving sign).  </a:t>
            </a:r>
            <a:r>
              <a:rPr lang="en" i="1"/>
              <a:t>As we approach the sign the reflected light would travel away from the sign at the same angle our headlights struck the surface. This makes the sign difficult for the driver to see at night.</a:t>
            </a:r>
            <a:endParaRPr dirty="0"/>
          </a:p>
          <a:p>
            <a:pPr marL="454480" indent="-61242">
              <a:spcBef>
                <a:spcPts val="1015"/>
              </a:spcBef>
              <a:buNone/>
            </a:pPr>
            <a:endParaRPr i="1" dirty="0"/>
          </a:p>
          <a:p>
            <a:pPr marL="454480" indent="-61242">
              <a:spcBef>
                <a:spcPts val="1015"/>
              </a:spcBef>
              <a:buNone/>
            </a:pPr>
            <a:r>
              <a:rPr lang="en"/>
              <a:t>Where does the light need to go for driver to be able to see and read the sign at night? Why? </a:t>
            </a:r>
            <a:r>
              <a:rPr lang="en" i="1"/>
              <a:t>Back toward the drier. This is why sign material is engineered to “retroreflect,” or send light back in the direction of the vehicles.</a:t>
            </a:r>
            <a:endParaRPr dirty="0">
              <a:latin typeface="Roboto"/>
              <a:ea typeface="Roboto"/>
              <a:cs typeface="Roboto"/>
              <a:sym typeface="Roboto"/>
            </a:endParaRPr>
          </a:p>
        </p:txBody>
      </p:sp>
    </p:spTree>
    <p:extLst>
      <p:ext uri="{BB962C8B-B14F-4D97-AF65-F5344CB8AC3E}">
        <p14:creationId xmlns:p14="http://schemas.microsoft.com/office/powerpoint/2010/main" val="2197429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Shape 15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The students will use a color to indicate where the light transmits and stays, and draw arrows to show where it goes if it leaves the plastic. Be sure to also have them look up at their hands to see if any light is being reflected. </a:t>
            </a:r>
            <a:endParaRPr dirty="0"/>
          </a:p>
        </p:txBody>
      </p:sp>
    </p:spTree>
    <p:extLst>
      <p:ext uri="{BB962C8B-B14F-4D97-AF65-F5344CB8AC3E}">
        <p14:creationId xmlns:p14="http://schemas.microsoft.com/office/powerpoint/2010/main" val="1813941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454480" indent="9670">
              <a:buNone/>
            </a:pPr>
            <a:r>
              <a:rPr lang="en">
                <a:latin typeface="Roboto"/>
                <a:ea typeface="Roboto"/>
                <a:cs typeface="Roboto"/>
                <a:sym typeface="Roboto"/>
              </a:rPr>
              <a:t>This activity should help students understand diffusion of light. When light is diffused it scatters. </a:t>
            </a:r>
            <a:endParaRPr dirty="0">
              <a:latin typeface="Roboto"/>
              <a:ea typeface="Roboto"/>
              <a:cs typeface="Roboto"/>
              <a:sym typeface="Roboto"/>
            </a:endParaRPr>
          </a:p>
          <a:p>
            <a:pPr marL="454480" indent="9670">
              <a:spcBef>
                <a:spcPts val="1015"/>
              </a:spcBef>
              <a:buNone/>
            </a:pPr>
            <a:endParaRPr dirty="0">
              <a:latin typeface="Roboto"/>
              <a:ea typeface="Roboto"/>
              <a:cs typeface="Roboto"/>
              <a:sym typeface="Roboto"/>
            </a:endParaRPr>
          </a:p>
          <a:p>
            <a:pPr marL="454480" indent="9670">
              <a:spcBef>
                <a:spcPts val="1015"/>
              </a:spcBef>
              <a:buNone/>
            </a:pPr>
            <a:r>
              <a:rPr lang="en"/>
              <a:t>Why would you use your low beam (dim) headlights in fog rather than your high beam (bright) headlights? </a:t>
            </a:r>
            <a:r>
              <a:rPr lang="en" i="1"/>
              <a:t>This activity should help students understand diffusion of light. When light is diffused it scatters. The bright headlights will provide more light for the fog to scatter, making it too difficult for the driver to see the road. The dim headlights provide less light and shine slightly down, under the fog, making the markings on the road more visible.</a:t>
            </a:r>
            <a:r>
              <a:rPr lang="en"/>
              <a:t> </a:t>
            </a: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197868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Shape 178"/>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In the first part of the activity, students will place a straw in the positions shown above. They will view the water glasses from the side of the glass and illustrate and describe what they see for each position (1 and 2). </a:t>
            </a:r>
            <a:endParaRPr dirty="0"/>
          </a:p>
          <a:p>
            <a:pPr marL="0" indent="0">
              <a:buNone/>
            </a:pPr>
            <a:r>
              <a:rPr lang="en"/>
              <a:t>For the second part of the activity, students will shine the laser pointer through the glass at positions 1 and 2, and then draw the path through the glass and to the wall for each position and describe their findings as well on the lab sheet. </a:t>
            </a:r>
            <a:endParaRPr dirty="0"/>
          </a:p>
        </p:txBody>
      </p:sp>
    </p:spTree>
    <p:extLst>
      <p:ext uri="{BB962C8B-B14F-4D97-AF65-F5344CB8AC3E}">
        <p14:creationId xmlns:p14="http://schemas.microsoft.com/office/powerpoint/2010/main" val="38035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Shape 19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454480" indent="9670">
              <a:buNone/>
            </a:pPr>
            <a:r>
              <a:rPr lang="en"/>
              <a:t>In America, low beam headlamps provide a distribution of light to illuminate the roadway in front of and to the right of the driver.  There are limits on the amount of light that goes up and to the left.  Why? </a:t>
            </a:r>
            <a:r>
              <a:rPr lang="en" i="1"/>
              <a:t>Vehicle headlights in America help the driver see road signs and pavement markings, but prevent light from shining directly into the eyes of drivers in oncoming vehicles.</a:t>
            </a:r>
            <a:endParaRPr dirty="0"/>
          </a:p>
          <a:p>
            <a:pPr marL="454480" indent="9670">
              <a:spcBef>
                <a:spcPts val="1015"/>
              </a:spcBef>
              <a:buNone/>
            </a:pPr>
            <a:endParaRPr i="1" dirty="0"/>
          </a:p>
          <a:p>
            <a:pPr marL="454480" indent="9670">
              <a:spcBef>
                <a:spcPts val="1015"/>
              </a:spcBef>
              <a:buNone/>
            </a:pPr>
            <a:r>
              <a:rPr lang="en">
                <a:latin typeface="Roboto"/>
                <a:ea typeface="Roboto"/>
                <a:cs typeface="Roboto"/>
                <a:sym typeface="Roboto"/>
              </a:rPr>
              <a:t>What about in countries where they driver on the other side of the road?  </a:t>
            </a:r>
            <a:r>
              <a:rPr lang="en" i="1">
                <a:latin typeface="Roboto"/>
                <a:ea typeface="Roboto"/>
                <a:cs typeface="Roboto"/>
                <a:sym typeface="Roboto"/>
              </a:rPr>
              <a:t>In countries where they drive on the left, their headlights would need to shine more to the left. </a:t>
            </a:r>
            <a:endParaRPr i="1" dirty="0">
              <a:latin typeface="Roboto"/>
              <a:ea typeface="Roboto"/>
              <a:cs typeface="Roboto"/>
              <a:sym typeface="Roboto"/>
            </a:endParaRPr>
          </a:p>
          <a:p>
            <a:pPr marL="454480" indent="9670">
              <a:spcBef>
                <a:spcPts val="1015"/>
              </a:spcBef>
              <a:buNone/>
            </a:pPr>
            <a:r>
              <a:rPr lang="en">
                <a:latin typeface="Roboto"/>
                <a:ea typeface="Roboto"/>
                <a:cs typeface="Roboto"/>
                <a:sym typeface="Roboto"/>
              </a:rPr>
              <a:t> </a:t>
            </a:r>
            <a:endParaRPr dirty="0"/>
          </a:p>
          <a:p>
            <a:pPr marL="454480" indent="9670">
              <a:spcBef>
                <a:spcPts val="1015"/>
              </a:spcBef>
              <a:buNone/>
            </a:pP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104111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Shape 20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999538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Shape 21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Have the students stand to the side of the demo. Their view should be similar to the picture shown above.  Make sure the path of the laser is visible to students, but from this angle there should be little to no actual light from the laser going towards the students. However, remind them not to look directly at the laser light. They should see some light transmit into the sphere and stay or be absorbed, but most of the light should reflect back towards the teacher.</a:t>
            </a:r>
            <a:endParaRPr dirty="0"/>
          </a:p>
          <a:p>
            <a:pPr marL="0" indent="0">
              <a:buNone/>
            </a:pPr>
            <a:endParaRPr dirty="0"/>
          </a:p>
          <a:p>
            <a:pPr marL="0" indent="0">
              <a:buNone/>
            </a:pPr>
            <a:r>
              <a:rPr lang="en"/>
              <a:t>You will first shine a flashlight, then a laser pointer, than a laser pointer with a flat piece of foil wrapped around a file folder in place of the white wall near the sphere.  You can also wrap some foil around the backside of the sphere for maximum retroreflection. However, do not emphasize this last effect, as students will work to figure out this method in the next lesson. </a:t>
            </a:r>
            <a:endParaRPr dirty="0"/>
          </a:p>
        </p:txBody>
      </p:sp>
    </p:spTree>
    <p:extLst>
      <p:ext uri="{BB962C8B-B14F-4D97-AF65-F5344CB8AC3E}">
        <p14:creationId xmlns:p14="http://schemas.microsoft.com/office/powerpoint/2010/main" val="1349985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Shape 21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US" dirty="0"/>
              <a:t>Here is</a:t>
            </a:r>
            <a:r>
              <a:rPr lang="en-US" baseline="0" dirty="0"/>
              <a:t> a visual to go with the students’ individual description of retroreflection on the lab sheet.</a:t>
            </a:r>
            <a:endParaRPr dirty="0"/>
          </a:p>
        </p:txBody>
      </p:sp>
    </p:spTree>
    <p:extLst>
      <p:ext uri="{BB962C8B-B14F-4D97-AF65-F5344CB8AC3E}">
        <p14:creationId xmlns:p14="http://schemas.microsoft.com/office/powerpoint/2010/main" val="2181126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Shape 22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Since retroreflectivity is the light shining back towards the source, have students hold the flashlight on or just below their chin as they look at each marble. </a:t>
            </a:r>
            <a:endParaRPr dirty="0"/>
          </a:p>
        </p:txBody>
      </p:sp>
    </p:spTree>
    <p:extLst>
      <p:ext uri="{BB962C8B-B14F-4D97-AF65-F5344CB8AC3E}">
        <p14:creationId xmlns:p14="http://schemas.microsoft.com/office/powerpoint/2010/main" val="199804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Shape 5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361112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latin typeface="Roboto"/>
                <a:ea typeface="Roboto"/>
                <a:cs typeface="Roboto"/>
                <a:sym typeface="Roboto"/>
              </a:rPr>
              <a:t>Have students discuss this and then allow them time to try it out and see the results. They should have additional access to black construction paper if needed for observations.  </a:t>
            </a:r>
            <a:r>
              <a:rPr lang="en"/>
              <a:t>  </a:t>
            </a:r>
          </a:p>
          <a:p>
            <a:pPr marL="0" indent="0">
              <a:buNone/>
            </a:pPr>
            <a:endParaRPr lang="en"/>
          </a:p>
          <a:p>
            <a:pPr marL="0" indent="0">
              <a:buNone/>
            </a:pPr>
            <a:r>
              <a:rPr lang="en-US" dirty="0"/>
              <a:t>Why did we place the marbles on a white or light colored surface?  The lighter color would not absorb the light from the flashlight but would instead allow it to reflect it back through the marble. </a:t>
            </a:r>
          </a:p>
          <a:p>
            <a:pPr marL="0" indent="0">
              <a:buNone/>
            </a:pPr>
            <a:endParaRPr lang="en-US" dirty="0"/>
          </a:p>
          <a:p>
            <a:pPr marL="0" indent="0">
              <a:buNone/>
            </a:pPr>
            <a:r>
              <a:rPr lang="en-US" dirty="0"/>
              <a:t>What if we placed the marbles on a dark surface? Would it change how much light they reflect?  Yes, the darker surface would absorb much of the light, not allowing it to reflect back through the marble and to our eyes. This would make the marble appear much dimmer.  While there is contrast, the idea here is for the kids to see that light behind and immediately surrounding the marble allows for better reflection of light.  Later they may combine this concept with contrasting colors between words/symbols and the background of the sign. </a:t>
            </a:r>
          </a:p>
          <a:p>
            <a:pPr marL="0" indent="0">
              <a:buNone/>
            </a:pPr>
            <a:endParaRPr dirty="0"/>
          </a:p>
        </p:txBody>
      </p:sp>
    </p:spTree>
    <p:extLst>
      <p:ext uri="{BB962C8B-B14F-4D97-AF65-F5344CB8AC3E}">
        <p14:creationId xmlns:p14="http://schemas.microsoft.com/office/powerpoint/2010/main" val="2801073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Shape 25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This slide is animated.  Click to bring up a description of what each markers means:</a:t>
            </a:r>
            <a:endParaRPr dirty="0"/>
          </a:p>
          <a:p>
            <a:pPr marL="174056" indent="-174056"/>
            <a:r>
              <a:rPr lang="en"/>
              <a:t>White – separates traffic flow in the same direction</a:t>
            </a:r>
            <a:endParaRPr dirty="0"/>
          </a:p>
          <a:p>
            <a:pPr marL="174056" indent="-174056"/>
            <a:r>
              <a:rPr lang="en"/>
              <a:t>Yellow – separates traffic flow in the opposite direction</a:t>
            </a:r>
            <a:endParaRPr dirty="0"/>
          </a:p>
          <a:p>
            <a:pPr marL="174056" indent="-174056"/>
            <a:r>
              <a:rPr lang="en"/>
              <a:t>Red – indicates you are going the wrong way</a:t>
            </a:r>
            <a:endParaRPr dirty="0"/>
          </a:p>
          <a:p>
            <a:pPr marL="174056" indent="-174056"/>
            <a:r>
              <a:rPr lang="en"/>
              <a:t>Blue – marks the location of fire hydrants</a:t>
            </a:r>
            <a:endParaRPr dirty="0"/>
          </a:p>
        </p:txBody>
      </p:sp>
    </p:spTree>
    <p:extLst>
      <p:ext uri="{BB962C8B-B14F-4D97-AF65-F5344CB8AC3E}">
        <p14:creationId xmlns:p14="http://schemas.microsoft.com/office/powerpoint/2010/main" val="304824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Shape 270"/>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VIDEO illustrating how reflection and refraction are combined to create retroreflection allowing light to return from it’s </a:t>
            </a:r>
            <a:endParaRPr dirty="0"/>
          </a:p>
        </p:txBody>
      </p:sp>
    </p:spTree>
    <p:extLst>
      <p:ext uri="{BB962C8B-B14F-4D97-AF65-F5344CB8AC3E}">
        <p14:creationId xmlns:p14="http://schemas.microsoft.com/office/powerpoint/2010/main" val="3183176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Shape 278"/>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latin typeface="Roboto"/>
                <a:ea typeface="Roboto"/>
                <a:cs typeface="Roboto"/>
                <a:sym typeface="Roboto"/>
              </a:rPr>
              <a:t>This activity is recommended for 5th grade and above students and involves data collection and analysis using averages. Students will work in pairs or small groups. Allow each group to select and measure any 10 vehicles of their choosing and calculate the average height. Share and compare averages. Reminder: Average is the sum of all data points divided by the number of data points collected. </a:t>
            </a:r>
            <a:endParaRPr dirty="0"/>
          </a:p>
          <a:p>
            <a:pPr marL="0" indent="0">
              <a:spcBef>
                <a:spcPts val="1015"/>
              </a:spcBef>
              <a:buNone/>
            </a:pP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863341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Shape 28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What makes a good sampling of vehicles? How do you know? Why could it be beneficial to get some measurements from many different types of vehicles? </a:t>
            </a:r>
            <a:r>
              <a:rPr lang="en" i="1"/>
              <a:t>A good sampling would include measurements from a variety of vehicles rather than the same type. Even further, the sampling should mimic the percentages of each type of vehicle on the road today.</a:t>
            </a:r>
            <a:r>
              <a:rPr lang="en"/>
              <a:t> </a:t>
            </a:r>
            <a:endParaRPr dirty="0"/>
          </a:p>
          <a:p>
            <a:pPr marL="0" indent="0">
              <a:buNone/>
            </a:pPr>
            <a:endParaRPr dirty="0"/>
          </a:p>
          <a:p>
            <a:pPr marL="0" indent="0">
              <a:buNone/>
            </a:pPr>
            <a:r>
              <a:rPr lang="en"/>
              <a:t>The average driver sits 1.1 meter or 110 cm above the roadway. Why is this an important number to know? </a:t>
            </a:r>
            <a:r>
              <a:rPr lang="en" i="1"/>
              <a:t>We need to know the average driver eye height so we can calculate the observation angle (angle between headlights and driver’s eyes), which impacts the ability of drivers to see traffic signs. </a:t>
            </a: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331107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Shape 300"/>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454480" indent="-61242">
              <a:buNone/>
            </a:pPr>
            <a:r>
              <a:rPr lang="en" dirty="0">
                <a:latin typeface="Roboto"/>
                <a:ea typeface="Roboto"/>
                <a:cs typeface="Roboto"/>
                <a:sym typeface="Roboto"/>
              </a:rPr>
              <a:t>In rural areas, traffic signs are typically placed 7-ft high and 12-ft to right of the edge of the travel lane.  To see the sign, </a:t>
            </a:r>
            <a:r>
              <a:rPr lang="en" b="1" dirty="0">
                <a:latin typeface="Roboto"/>
                <a:ea typeface="Roboto"/>
                <a:cs typeface="Roboto"/>
                <a:sym typeface="Roboto"/>
              </a:rPr>
              <a:t>retroreflection</a:t>
            </a:r>
            <a:r>
              <a:rPr lang="en" dirty="0">
                <a:latin typeface="Roboto"/>
                <a:ea typeface="Roboto"/>
                <a:cs typeface="Roboto"/>
                <a:sym typeface="Roboto"/>
              </a:rPr>
              <a:t> must take place. </a:t>
            </a:r>
            <a:r>
              <a:rPr lang="en" b="1" dirty="0">
                <a:latin typeface="Roboto"/>
                <a:ea typeface="Roboto"/>
                <a:cs typeface="Roboto"/>
                <a:sym typeface="Roboto"/>
              </a:rPr>
              <a:t>Retroreflection</a:t>
            </a:r>
            <a:r>
              <a:rPr lang="en" dirty="0">
                <a:latin typeface="Roboto"/>
                <a:ea typeface="Roboto"/>
                <a:cs typeface="Roboto"/>
                <a:sym typeface="Roboto"/>
              </a:rPr>
              <a:t> is possible with </a:t>
            </a:r>
            <a:r>
              <a:rPr lang="en" dirty="0">
                <a:solidFill>
                  <a:srgbClr val="FF0000"/>
                </a:solidFill>
                <a:latin typeface="Roboto"/>
                <a:ea typeface="Roboto"/>
                <a:cs typeface="Roboto"/>
                <a:sym typeface="Roboto"/>
              </a:rPr>
              <a:t>the</a:t>
            </a:r>
            <a:r>
              <a:rPr lang="en" b="1" dirty="0">
                <a:solidFill>
                  <a:srgbClr val="FF0000"/>
                </a:solidFill>
                <a:latin typeface="Roboto"/>
                <a:ea typeface="Roboto"/>
                <a:cs typeface="Roboto"/>
                <a:sym typeface="Roboto"/>
              </a:rPr>
              <a:t> emission and transmission </a:t>
            </a:r>
            <a:r>
              <a:rPr lang="en" dirty="0">
                <a:latin typeface="Roboto"/>
                <a:ea typeface="Roboto"/>
                <a:cs typeface="Roboto"/>
                <a:sym typeface="Roboto"/>
              </a:rPr>
              <a:t>of the light to the sign followed by </a:t>
            </a:r>
            <a:r>
              <a:rPr lang="en" b="1" dirty="0">
                <a:latin typeface="Roboto"/>
                <a:ea typeface="Roboto"/>
                <a:cs typeface="Roboto"/>
                <a:sym typeface="Roboto"/>
              </a:rPr>
              <a:t>refraction, reflection, diffusion </a:t>
            </a:r>
            <a:r>
              <a:rPr lang="en" dirty="0">
                <a:latin typeface="Roboto"/>
                <a:ea typeface="Roboto"/>
                <a:cs typeface="Roboto"/>
                <a:sym typeface="Roboto"/>
              </a:rPr>
              <a:t>and even some </a:t>
            </a:r>
            <a:r>
              <a:rPr lang="en" b="1" dirty="0">
                <a:latin typeface="Roboto"/>
                <a:ea typeface="Roboto"/>
                <a:cs typeface="Roboto"/>
                <a:sym typeface="Roboto"/>
              </a:rPr>
              <a:t>absorption </a:t>
            </a:r>
            <a:r>
              <a:rPr lang="en" dirty="0">
                <a:latin typeface="Roboto"/>
                <a:ea typeface="Roboto"/>
                <a:cs typeface="Roboto"/>
                <a:sym typeface="Roboto"/>
              </a:rPr>
              <a:t>around the lettering. The truck needs slightly more diffusion so that the angle of observation is great enough that the light shines up and to the driver. The sign will not work with reflection alone which is where glass beads come in. We do not need absorption in the lettering or transmission through the sign for retroreflection.</a:t>
            </a:r>
            <a:endParaRPr dirty="0">
              <a:latin typeface="Roboto"/>
              <a:ea typeface="Roboto"/>
              <a:cs typeface="Roboto"/>
              <a:sym typeface="Roboto"/>
            </a:endParaRPr>
          </a:p>
        </p:txBody>
      </p:sp>
    </p:spTree>
    <p:extLst>
      <p:ext uri="{BB962C8B-B14F-4D97-AF65-F5344CB8AC3E}">
        <p14:creationId xmlns:p14="http://schemas.microsoft.com/office/powerpoint/2010/main" val="374176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Shape 310"/>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290208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Shape 316"/>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Share the model with the students so that they can get familiar with the process. The engineering design process is an ongoing cycle. It is important to note that projects can begin at many different places. It can start with an original problem or challenge or on a test of something already created. It can begin again on redesigns and new builds and an important factor is sharing solutions, and failures, along the way. Much can be learned from each of these through analysis and open minded thinking!</a:t>
            </a:r>
            <a:endParaRPr dirty="0"/>
          </a:p>
        </p:txBody>
      </p:sp>
    </p:spTree>
    <p:extLst>
      <p:ext uri="{BB962C8B-B14F-4D97-AF65-F5344CB8AC3E}">
        <p14:creationId xmlns:p14="http://schemas.microsoft.com/office/powerpoint/2010/main" val="1667008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Shape 32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lgn="just">
              <a:buNone/>
            </a:pPr>
            <a:r>
              <a:rPr lang="en">
                <a:latin typeface="Roboto"/>
                <a:ea typeface="Roboto"/>
                <a:cs typeface="Roboto"/>
                <a:sym typeface="Roboto"/>
              </a:rPr>
              <a:t>DEFINE THE PROBLEM: What is it that you are trying to accomplish? </a:t>
            </a:r>
            <a:r>
              <a:rPr lang="en" i="1">
                <a:latin typeface="Roboto"/>
                <a:ea typeface="Roboto"/>
                <a:cs typeface="Roboto"/>
                <a:sym typeface="Roboto"/>
              </a:rPr>
              <a:t>On this challenge, we hope to achieve maximum retroreflection on a sign so that it is easily visible to drivers at night. </a:t>
            </a:r>
            <a:endParaRPr i="1" dirty="0">
              <a:latin typeface="Roboto"/>
              <a:ea typeface="Roboto"/>
              <a:cs typeface="Roboto"/>
              <a:sym typeface="Roboto"/>
            </a:endParaRPr>
          </a:p>
          <a:p>
            <a:pPr marL="0" indent="0" algn="just">
              <a:spcBef>
                <a:spcPts val="1015"/>
              </a:spcBef>
              <a:buNone/>
            </a:pPr>
            <a:endParaRPr dirty="0">
              <a:latin typeface="Roboto"/>
              <a:ea typeface="Roboto"/>
              <a:cs typeface="Roboto"/>
              <a:sym typeface="Roboto"/>
            </a:endParaRPr>
          </a:p>
          <a:p>
            <a:pPr marL="0" indent="0" algn="just">
              <a:spcBef>
                <a:spcPts val="1015"/>
              </a:spcBef>
              <a:buNone/>
            </a:pPr>
            <a:r>
              <a:rPr lang="en">
                <a:latin typeface="Roboto"/>
                <a:ea typeface="Roboto"/>
                <a:cs typeface="Roboto"/>
                <a:sym typeface="Roboto"/>
              </a:rPr>
              <a:t>Break the teams up allowing each individual a place to work independently for the next two steps. This allows each member to bring back unique ideas </a:t>
            </a:r>
            <a:endParaRPr dirty="0"/>
          </a:p>
          <a:p>
            <a:pPr marL="0" indent="0" algn="just">
              <a:spcBef>
                <a:spcPts val="1015"/>
              </a:spcBef>
              <a:buNone/>
            </a:pPr>
            <a:r>
              <a:rPr lang="en">
                <a:latin typeface="Roboto"/>
                <a:ea typeface="Roboto"/>
                <a:cs typeface="Roboto"/>
                <a:sym typeface="Roboto"/>
              </a:rPr>
              <a:t>BRAINSTORM: Remind students to be creative here and not to discard any reasonable idea at this point. This part of the process helps us use what we know and combine it with imagination. </a:t>
            </a:r>
            <a:endParaRPr dirty="0"/>
          </a:p>
          <a:p>
            <a:pPr marL="0" indent="0" algn="just">
              <a:spcBef>
                <a:spcPts val="1015"/>
              </a:spcBef>
              <a:buNone/>
            </a:pPr>
            <a:endParaRPr dirty="0">
              <a:latin typeface="Roboto"/>
              <a:ea typeface="Roboto"/>
              <a:cs typeface="Roboto"/>
              <a:sym typeface="Roboto"/>
            </a:endParaRPr>
          </a:p>
          <a:p>
            <a:pPr marL="0" indent="0">
              <a:buNone/>
            </a:pPr>
            <a:r>
              <a:rPr lang="en"/>
              <a:t>  </a:t>
            </a:r>
            <a:endParaRPr dirty="0"/>
          </a:p>
        </p:txBody>
      </p:sp>
    </p:spTree>
    <p:extLst>
      <p:ext uri="{BB962C8B-B14F-4D97-AF65-F5344CB8AC3E}">
        <p14:creationId xmlns:p14="http://schemas.microsoft.com/office/powerpoint/2010/main" val="3228568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Shape 33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INDIVIDUAL DESIGN: Here students will design their own sign. Make sure that they label every aspect so that their share out with the group will be detailed and include all of their unique ideas. </a:t>
            </a:r>
            <a:endParaRPr dirty="0"/>
          </a:p>
        </p:txBody>
      </p:sp>
    </p:spTree>
    <p:extLst>
      <p:ext uri="{BB962C8B-B14F-4D97-AF65-F5344CB8AC3E}">
        <p14:creationId xmlns:p14="http://schemas.microsoft.com/office/powerpoint/2010/main" val="381989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Shape 6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Sunlight or white light enters the prism and is separated into its various wavelengths: Red has the longest wavelength at the top and violet has the shortest wavelength at the bottom. You should see the break in the colors!</a:t>
            </a:r>
            <a:endParaRPr dirty="0"/>
          </a:p>
        </p:txBody>
      </p:sp>
    </p:spTree>
    <p:extLst>
      <p:ext uri="{BB962C8B-B14F-4D97-AF65-F5344CB8AC3E}">
        <p14:creationId xmlns:p14="http://schemas.microsoft.com/office/powerpoint/2010/main" val="1289481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Shape 34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INDIVIDUAL SHARE: Remind students that it is important to treat each individuals with respect. While not everyone’s idea will make it into the final design, each individual design will have a positive aspect that the group can commend. Concerns should be relevant to the objective and constraints and based on prior knowledge. </a:t>
            </a:r>
            <a:endParaRPr dirty="0"/>
          </a:p>
        </p:txBody>
      </p:sp>
    </p:spTree>
    <p:extLst>
      <p:ext uri="{BB962C8B-B14F-4D97-AF65-F5344CB8AC3E}">
        <p14:creationId xmlns:p14="http://schemas.microsoft.com/office/powerpoint/2010/main" val="532796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Shape 35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TEAM DESIGN: Remind students that it is important to treat each individuals with respect. Special note: You may offer additional points or devise a payment system for supplies. Make sure that all teams have access to equal amounts of each of the materials. </a:t>
            </a:r>
            <a:endParaRPr dirty="0"/>
          </a:p>
          <a:p>
            <a:pPr marL="0" indent="0">
              <a:buNone/>
            </a:pPr>
            <a:endParaRPr dirty="0"/>
          </a:p>
          <a:p>
            <a:pPr marL="0" indent="0">
              <a:buNone/>
            </a:pPr>
            <a:r>
              <a:rPr lang="en"/>
              <a:t>CREATING THE SIGNS: Make sure that all teams have equal access to supplies. You may want to put prices on different items or reward students who return unused items to the supply inventory. You may need to remind students that they cannot write letters, pictures or words on their sign. They will need to cut out letters from the material available if needed.                                                                                                                                                                                                       </a:t>
            </a:r>
            <a:endParaRPr dirty="0"/>
          </a:p>
        </p:txBody>
      </p:sp>
    </p:spTree>
    <p:extLst>
      <p:ext uri="{BB962C8B-B14F-4D97-AF65-F5344CB8AC3E}">
        <p14:creationId xmlns:p14="http://schemas.microsoft.com/office/powerpoint/2010/main" val="3567353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Shape 36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spcBef>
                <a:spcPts val="1015"/>
              </a:spcBef>
              <a:buNone/>
            </a:pP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2508491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Shape 372"/>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lgn="just">
              <a:buNone/>
            </a:pPr>
            <a:r>
              <a:rPr lang="en">
                <a:latin typeface="Roboto"/>
                <a:ea typeface="Roboto"/>
                <a:cs typeface="Roboto"/>
                <a:sym typeface="Roboto"/>
              </a:rPr>
              <a:t>Here you will use the data collected from Extension 1.  You will multiply the class average headlight height from the teacher’s parking lot (in cm) by X (height from the ground to the bottom of the test sign). You will then multiply the height of the headlights of the test car (in cm) by 213 cm (height of sign on a roadway).  Divide that number by the class average headlight height (in cm) and you will find the height from t</a:t>
            </a:r>
            <a:r>
              <a:rPr lang="en-US" dirty="0">
                <a:latin typeface="Roboto"/>
                <a:ea typeface="Roboto"/>
                <a:cs typeface="Roboto"/>
                <a:sym typeface="Roboto"/>
              </a:rPr>
              <a:t>he</a:t>
            </a:r>
            <a:r>
              <a:rPr lang="en">
                <a:latin typeface="Roboto"/>
                <a:ea typeface="Roboto"/>
                <a:cs typeface="Roboto"/>
                <a:sym typeface="Roboto"/>
              </a:rPr>
              <a:t> ground to the bottom of the test sign (in cm).</a:t>
            </a:r>
          </a:p>
        </p:txBody>
      </p:sp>
    </p:spTree>
    <p:extLst>
      <p:ext uri="{BB962C8B-B14F-4D97-AF65-F5344CB8AC3E}">
        <p14:creationId xmlns:p14="http://schemas.microsoft.com/office/powerpoint/2010/main" val="1989953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Shape 38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lgn="just">
              <a:buNone/>
            </a:pPr>
            <a:r>
              <a:rPr lang="en">
                <a:latin typeface="Roboto"/>
                <a:ea typeface="Roboto"/>
                <a:cs typeface="Roboto"/>
                <a:sym typeface="Roboto"/>
              </a:rPr>
              <a:t>Make sure the model cars are far enough away that light can travel to the sign with enough room to retroreflect back to eyes of the drivers. Remember there are large, tall trucks on the road carrying heavy loads. </a:t>
            </a:r>
            <a:endParaRPr dirty="0"/>
          </a:p>
          <a:p>
            <a:pPr marL="0" indent="0">
              <a:spcBef>
                <a:spcPts val="1015"/>
              </a:spcBef>
              <a:buNone/>
            </a:pPr>
            <a:endParaRPr dirty="0">
              <a:latin typeface="Roboto"/>
              <a:ea typeface="Roboto"/>
              <a:cs typeface="Roboto"/>
              <a:sym typeface="Roboto"/>
            </a:endParaRPr>
          </a:p>
          <a:p>
            <a:pPr marL="0" indent="0">
              <a:buNone/>
            </a:pPr>
            <a:endParaRPr dirty="0"/>
          </a:p>
        </p:txBody>
      </p:sp>
    </p:spTree>
    <p:extLst>
      <p:ext uri="{BB962C8B-B14F-4D97-AF65-F5344CB8AC3E}">
        <p14:creationId xmlns:p14="http://schemas.microsoft.com/office/powerpoint/2010/main" val="1434925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Shape 40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defTabSz="928299">
              <a:buNone/>
              <a:defRPr/>
            </a:pPr>
            <a:r>
              <a:rPr lang="en" dirty="0"/>
              <a:t>TEST YOUR DESIGN: Encourage the gr</a:t>
            </a:r>
            <a:r>
              <a:rPr lang="en-US" dirty="0" err="1"/>
              <a:t>ou</a:t>
            </a:r>
            <a:r>
              <a:rPr lang="en" dirty="0"/>
              <a:t>p to think about how they are going to evaluate each sign.  What criteria will they use?  If Extension 2 is not used, each team can simply stand at the same location, turn </a:t>
            </a:r>
            <a:r>
              <a:rPr lang="en-US" dirty="0"/>
              <a:t>off the lights, hold a flashlight up, and analyze their results. You can use 2 flashlights to mimic headlights. Make sure the lights are in the same position for each presentation (height of the observer matters). </a:t>
            </a:r>
            <a:endParaRPr lang="en" dirty="0"/>
          </a:p>
          <a:p>
            <a:pPr marL="0" indent="0">
              <a:buNone/>
            </a:pPr>
            <a:r>
              <a:rPr lang="en" dirty="0"/>
              <a:t>REDESIGN OR BUILD: Have the teams think about how they would redesign their sign to address some of the issues identified.</a:t>
            </a:r>
          </a:p>
          <a:p>
            <a:pPr marL="0" indent="0" defTabSz="928299">
              <a:buNone/>
              <a:defRPr/>
            </a:pPr>
            <a:r>
              <a:rPr lang="en-US" dirty="0"/>
              <a:t>SHARE SUCCESS!! Have each team present their sign and highlight all the ideas behind each component and ways they could improve upon their design.</a:t>
            </a:r>
            <a:endParaRPr dirty="0"/>
          </a:p>
        </p:txBody>
      </p:sp>
    </p:spTree>
    <p:extLst>
      <p:ext uri="{BB962C8B-B14F-4D97-AF65-F5344CB8AC3E}">
        <p14:creationId xmlns:p14="http://schemas.microsoft.com/office/powerpoint/2010/main" val="916104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Shape 43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3975074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Shape 44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Exposed lens sheeting was the first type of sign sheeting to provide retroreflectivity.  The problem with exposed lens sheeting is that when water was on the surface, the light is refracted in the wrong directions where the water meets the beads.  This meant that it was not “retroreflective” when wet, such as during and following rain or in the morning when condensation is on the surface. </a:t>
            </a:r>
            <a:endParaRPr dirty="0"/>
          </a:p>
          <a:p>
            <a:pPr marL="0" indent="0">
              <a:buNone/>
            </a:pPr>
            <a:endParaRPr dirty="0"/>
          </a:p>
        </p:txBody>
      </p:sp>
    </p:spTree>
    <p:extLst>
      <p:ext uri="{BB962C8B-B14F-4D97-AF65-F5344CB8AC3E}">
        <p14:creationId xmlns:p14="http://schemas.microsoft.com/office/powerpoint/2010/main" val="629396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Shape 45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dirty="0"/>
              <a:t>Enclosed lens sheeting embedded the glass beads in a transparent plastic, improving the retroreflection.   Specular reflection occurring at metal coating.  This material is commonly known as ENGINEERING GRADE sheeting.</a:t>
            </a:r>
            <a:endParaRPr dirty="0"/>
          </a:p>
          <a:p>
            <a:pPr marL="0" indent="0">
              <a:buNone/>
            </a:pPr>
            <a:endParaRPr dirty="0"/>
          </a:p>
          <a:p>
            <a:pPr marL="0" indent="0">
              <a:buNone/>
            </a:pPr>
            <a:endParaRPr dirty="0"/>
          </a:p>
        </p:txBody>
      </p:sp>
    </p:spTree>
    <p:extLst>
      <p:ext uri="{BB962C8B-B14F-4D97-AF65-F5344CB8AC3E}">
        <p14:creationId xmlns:p14="http://schemas.microsoft.com/office/powerpoint/2010/main" val="2051479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3" name="Shape 46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The next development in sign sheeting was encapsulated lens sheeting.  This sheeting has the beads completely under plastic, like enclosed lens sheeting, but actually has an air space on top of the bead.  Other changes made to this sheeting is the use of a mirror coat right on the back of the bead instead of a distance behind the bead. All these changes made the sheeting more efficient at returning light. This material is commonly known as HIGH INTENSITY sheeting.</a:t>
            </a:r>
            <a:endParaRPr dirty="0"/>
          </a:p>
          <a:p>
            <a:pPr marL="0" indent="0">
              <a:buNone/>
            </a:pPr>
            <a:endParaRPr dirty="0"/>
          </a:p>
          <a:p>
            <a:pPr marL="0" indent="0">
              <a:buNone/>
            </a:pPr>
            <a:endParaRPr dirty="0"/>
          </a:p>
        </p:txBody>
      </p:sp>
    </p:spTree>
    <p:extLst>
      <p:ext uri="{BB962C8B-B14F-4D97-AF65-F5344CB8AC3E}">
        <p14:creationId xmlns:p14="http://schemas.microsoft.com/office/powerpoint/2010/main" val="3420205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Shape 7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Students will view various lights through the diffusion “rainbow” glasses. Have them pick the view they enjoy the most to describe and illustrate on the lab sheet.</a:t>
            </a:r>
            <a:endParaRPr dirty="0"/>
          </a:p>
        </p:txBody>
      </p:sp>
    </p:spTree>
    <p:extLst>
      <p:ext uri="{BB962C8B-B14F-4D97-AF65-F5344CB8AC3E}">
        <p14:creationId xmlns:p14="http://schemas.microsoft.com/office/powerpoint/2010/main" val="3115925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Shape 47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2551052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Shape 47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US" dirty="0"/>
              <a:t>The teacher will show a brief video and/or conduct a demonstration using a laser pointer on a cube corner retroreflector to demonstrate how the prismatic retroreflectors work. This demonstration shows how light is reflected off multiple sides to reflect back towards the light source. You can also demonstrate the retroreflection of the bicycle reflector included in the kit by changing the angle of the flashlight.</a:t>
            </a:r>
            <a:endParaRPr dirty="0"/>
          </a:p>
        </p:txBody>
      </p:sp>
    </p:spTree>
    <p:extLst>
      <p:ext uri="{BB962C8B-B14F-4D97-AF65-F5344CB8AC3E}">
        <p14:creationId xmlns:p14="http://schemas.microsoft.com/office/powerpoint/2010/main" val="279020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9" name="Shape 479"/>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i="0" u="none" strike="noStrike" cap="none" dirty="0">
                <a:solidFill>
                  <a:schemeClr val="dk1"/>
                </a:solidFill>
                <a:effectLst/>
                <a:latin typeface="Arial"/>
                <a:ea typeface="Arial"/>
                <a:cs typeface="Arial"/>
                <a:sym typeface="Arial"/>
              </a:rPr>
              <a:t>Provide each student group with numbered sign sheeting material (#1, #2, and #3) and a pocket microscope.  The students will describe and illustrate what they see through the microscope for each piece of sign sheeting material.</a:t>
            </a:r>
          </a:p>
          <a:p>
            <a:pPr marL="0" indent="0">
              <a:buNone/>
            </a:pPr>
            <a:endParaRPr dirty="0"/>
          </a:p>
        </p:txBody>
      </p:sp>
    </p:spTree>
    <p:extLst>
      <p:ext uri="{BB962C8B-B14F-4D97-AF65-F5344CB8AC3E}">
        <p14:creationId xmlns:p14="http://schemas.microsoft.com/office/powerpoint/2010/main" val="1603145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Shape 54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161163" indent="0">
              <a:buNone/>
            </a:pPr>
            <a:r>
              <a:rPr lang="en-US" dirty="0"/>
              <a:t>In this activity students will be challenged to set up their own investigation in order to recommend the most effective retroreflective materials based on their data from the first two activities as well as information collected and analyzed in an investigation of their own. The emphasis on this activity is each group’s ability to design and carry out a relevant investigation. They will again follow the engineering design process to develop their investigation and will answer questions provided, as well as their own questions. </a:t>
            </a:r>
          </a:p>
          <a:p>
            <a:pPr marL="161163" indent="0">
              <a:buNone/>
            </a:pPr>
            <a:endParaRPr lang="en-US" dirty="0"/>
          </a:p>
          <a:p>
            <a:pPr marL="161163" indent="0">
              <a:buNone/>
            </a:pPr>
            <a:r>
              <a:rPr lang="en-US" dirty="0"/>
              <a:t>They will share their investigation with the class through a brief presentation, relaying the test they designed along with their findings, analysis and official recommendation for one of the retroreflective materials (1, 2 or 3).</a:t>
            </a:r>
          </a:p>
          <a:p>
            <a:pPr marL="0" indent="0">
              <a:buNone/>
            </a:pPr>
            <a:endParaRPr dirty="0"/>
          </a:p>
        </p:txBody>
      </p:sp>
    </p:spTree>
    <p:extLst>
      <p:ext uri="{BB962C8B-B14F-4D97-AF65-F5344CB8AC3E}">
        <p14:creationId xmlns:p14="http://schemas.microsoft.com/office/powerpoint/2010/main" val="1757494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Shape 49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dirty="0"/>
              <a:t>The link will take you to the article written about Tim Hoopman, an inspiration on perseverance and engineering. The video is found on the actual webpage. </a:t>
            </a:r>
            <a:endParaRPr dirty="0"/>
          </a:p>
        </p:txBody>
      </p:sp>
    </p:spTree>
    <p:extLst>
      <p:ext uri="{BB962C8B-B14F-4D97-AF65-F5344CB8AC3E}">
        <p14:creationId xmlns:p14="http://schemas.microsoft.com/office/powerpoint/2010/main" val="40265589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Shape 505"/>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This material is known as prismatic sheeting.</a:t>
            </a:r>
            <a:endParaRPr dirty="0"/>
          </a:p>
        </p:txBody>
      </p:sp>
    </p:spTree>
    <p:extLst>
      <p:ext uri="{BB962C8B-B14F-4D97-AF65-F5344CB8AC3E}">
        <p14:creationId xmlns:p14="http://schemas.microsoft.com/office/powerpoint/2010/main" val="38680938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Shape 52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This graphic show the visibility improvements gained from engineering grade to high intensity to diamond (prismatic) sign sheeting.</a:t>
            </a:r>
            <a:endParaRPr dirty="0"/>
          </a:p>
        </p:txBody>
      </p:sp>
    </p:spTree>
    <p:extLst>
      <p:ext uri="{BB962C8B-B14F-4D97-AF65-F5344CB8AC3E}">
        <p14:creationId xmlns:p14="http://schemas.microsoft.com/office/powerpoint/2010/main" val="37049015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Shape 517"/>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US" dirty="0"/>
              <a:t>List other items that retroreflect (some are shown on slide)!</a:t>
            </a:r>
          </a:p>
          <a:p>
            <a:pPr marL="174056" indent="-174056"/>
            <a:r>
              <a:rPr lang="en-US" dirty="0"/>
              <a:t>Construction worker vests (gray/silver material)</a:t>
            </a:r>
          </a:p>
          <a:p>
            <a:pPr marL="174056" indent="-174056" defTabSz="928299">
              <a:defRPr/>
            </a:pPr>
            <a:r>
              <a:rPr lang="en-US" dirty="0"/>
              <a:t>Backpacks (look for gray/silver material)</a:t>
            </a:r>
          </a:p>
          <a:p>
            <a:pPr marL="174056" indent="-174056"/>
            <a:r>
              <a:rPr lang="en-US" dirty="0"/>
              <a:t>Clothing (look for gray/silver material)</a:t>
            </a:r>
          </a:p>
          <a:p>
            <a:pPr marL="174056" indent="-174056" defTabSz="928299">
              <a:defRPr/>
            </a:pPr>
            <a:r>
              <a:rPr lang="en-US" dirty="0"/>
              <a:t>Tennis shoes (look for gray/silver material)</a:t>
            </a:r>
          </a:p>
          <a:p>
            <a:pPr marL="174056" indent="-174056"/>
            <a:r>
              <a:rPr lang="en-US" dirty="0"/>
              <a:t>School buses (conspicuity markings)</a:t>
            </a:r>
          </a:p>
          <a:p>
            <a:pPr marL="174056" indent="-174056"/>
            <a:r>
              <a:rPr lang="en-US" dirty="0"/>
              <a:t>Commercial vehicles (conspicuity markings)</a:t>
            </a:r>
          </a:p>
          <a:p>
            <a:pPr marL="174056" indent="-174056"/>
            <a:r>
              <a:rPr lang="en-US" dirty="0"/>
              <a:t>Train cars (conspicuity markings)</a:t>
            </a:r>
          </a:p>
          <a:p>
            <a:pPr marL="174056" indent="-174056"/>
            <a:r>
              <a:rPr lang="en-US" dirty="0"/>
              <a:t>Pavement markings</a:t>
            </a:r>
          </a:p>
          <a:p>
            <a:pPr marL="0" indent="0">
              <a:buNone/>
            </a:pPr>
            <a:endParaRPr lang="en-US" dirty="0"/>
          </a:p>
        </p:txBody>
      </p:sp>
    </p:spTree>
    <p:extLst>
      <p:ext uri="{BB962C8B-B14F-4D97-AF65-F5344CB8AC3E}">
        <p14:creationId xmlns:p14="http://schemas.microsoft.com/office/powerpoint/2010/main" val="3946127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1" name="Shape 55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lgn="just">
              <a:buNone/>
            </a:pPr>
            <a:r>
              <a:rPr lang="en">
                <a:latin typeface="Roboto"/>
                <a:ea typeface="Roboto"/>
                <a:cs typeface="Roboto"/>
                <a:sym typeface="Roboto"/>
              </a:rPr>
              <a:t>This extra video shows how we use retroreflectors on the moon and a laser to see how far away the moon is from Earth at any given time! One of the testing facilities is here in Texas!</a:t>
            </a:r>
            <a:endParaRPr dirty="0"/>
          </a:p>
        </p:txBody>
      </p:sp>
    </p:spTree>
    <p:extLst>
      <p:ext uri="{BB962C8B-B14F-4D97-AF65-F5344CB8AC3E}">
        <p14:creationId xmlns:p14="http://schemas.microsoft.com/office/powerpoint/2010/main" val="21001714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8" name="Shape 568"/>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lgn="just">
              <a:buNone/>
            </a:pPr>
            <a:r>
              <a:rPr lang="en">
                <a:latin typeface="Roboto"/>
                <a:ea typeface="Roboto"/>
                <a:cs typeface="Roboto"/>
                <a:sym typeface="Roboto"/>
              </a:rPr>
              <a:t>Let’s put the A into STEM and move into STEAM! Using glass marbles or beads and/or prismatic materials from the consumable container of the activity kit, create a special retroreflective sign or keepsake for the classroom. Ideas include the school mascot, school initials, teacher’s name, school name, logos, motivational wording and more! Hang it up and enjoy!</a:t>
            </a:r>
            <a:endParaRPr dirty="0"/>
          </a:p>
          <a:p>
            <a:pPr marL="0" indent="0">
              <a:buNone/>
            </a:pPr>
            <a:endParaRPr dirty="0"/>
          </a:p>
        </p:txBody>
      </p:sp>
    </p:spTree>
    <p:extLst>
      <p:ext uri="{BB962C8B-B14F-4D97-AF65-F5344CB8AC3E}">
        <p14:creationId xmlns:p14="http://schemas.microsoft.com/office/powerpoint/2010/main" val="121752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Shape 82"/>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Smiley Face: Yellow is reflected, leaving R,O,G,B,I,V absorbed. Heart: Red is reflected. O,Y,G,B,I,V is absorbed. Star: Lime Green means that both green and yellow are being reflected together and R,O,B,I,V are absorbed. The Moon: Dark grey (like the real moon) means that all colors are absorbed, but a small percentage is reflected as well giving us, not black, but close. Our actual moon absorbs on average 88% of the light from the sun and only 12% reflects off the moon and that is the light we see from Earth.</a:t>
            </a:r>
            <a:endParaRPr dirty="0"/>
          </a:p>
        </p:txBody>
      </p:sp>
    </p:spTree>
    <p:extLst>
      <p:ext uri="{BB962C8B-B14F-4D97-AF65-F5344CB8AC3E}">
        <p14:creationId xmlns:p14="http://schemas.microsoft.com/office/powerpoint/2010/main" val="2927542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r>
              <a:rPr lang="en"/>
              <a:t>These slides are designed to be used as a supplement to the lessons for Exploring the Science of </a:t>
            </a:r>
            <a:r>
              <a:rPr lang="en" err="1"/>
              <a:t>Retroreflectivity</a:t>
            </a:r>
            <a:r>
              <a:rPr lang="en"/>
              <a:t>. </a:t>
            </a:r>
            <a:endParaRPr dirty="0"/>
          </a:p>
        </p:txBody>
      </p:sp>
    </p:spTree>
    <p:extLst>
      <p:ext uri="{BB962C8B-B14F-4D97-AF65-F5344CB8AC3E}">
        <p14:creationId xmlns:p14="http://schemas.microsoft.com/office/powerpoint/2010/main" val="144967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Shape 578"/>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208313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Shape 94"/>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35397034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Shape 103"/>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2448410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ctr" anchorCtr="0">
            <a:noAutofit/>
          </a:bodyPr>
          <a:lstStyle/>
          <a:p>
            <a:pPr marL="161163" indent="0">
              <a:buNone/>
            </a:pPr>
            <a:r>
              <a:rPr lang="en-US" dirty="0"/>
              <a:t>What stands out about these early signs? Contrasting color between word and sign and also bright sign or bright words. </a:t>
            </a:r>
          </a:p>
          <a:p>
            <a:pPr marL="161163" indent="0">
              <a:buNone/>
            </a:pPr>
            <a:r>
              <a:rPr lang="en-US" dirty="0"/>
              <a:t>Do you notice words or background color first? This might be answered differently from one kid to another, but generally, the bright yellow of the first sign and the bright wording on the second sign first catch your attention. </a:t>
            </a:r>
          </a:p>
          <a:p>
            <a:pPr marL="161163" indent="0">
              <a:buNone/>
            </a:pPr>
            <a:r>
              <a:rPr lang="en-US" dirty="0"/>
              <a:t>Why do you think you see them this way? The lighter, brighter color tends to capture our eyes first. </a:t>
            </a:r>
          </a:p>
          <a:p>
            <a:pPr marL="0" indent="0">
              <a:buNone/>
            </a:pPr>
            <a:endParaRPr dirty="0"/>
          </a:p>
        </p:txBody>
      </p:sp>
      <p:sp>
        <p:nvSpPr>
          <p:cNvPr id="112" name="Shape 11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080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Shape 120"/>
          <p:cNvSpPr txBox="1">
            <a:spLocks noGrp="1"/>
          </p:cNvSpPr>
          <p:nvPr>
            <p:ph type="body" idx="1"/>
          </p:nvPr>
        </p:nvSpPr>
        <p:spPr>
          <a:xfrm>
            <a:off x="701040" y="4387136"/>
            <a:ext cx="5608320" cy="4156234"/>
          </a:xfrm>
          <a:prstGeom prst="rect">
            <a:avLst/>
          </a:prstGeom>
          <a:noFill/>
          <a:ln>
            <a:noFill/>
          </a:ln>
        </p:spPr>
        <p:txBody>
          <a:bodyPr spcFirstLastPara="1" wrap="square" lIns="92815" tIns="92815" rIns="92815" bIns="92815" anchor="t" anchorCtr="0">
            <a:noAutofit/>
          </a:bodyPr>
          <a:lstStyle/>
          <a:p>
            <a:pPr marL="0" indent="0">
              <a:buNone/>
            </a:pPr>
            <a:endParaRPr dirty="0"/>
          </a:p>
        </p:txBody>
      </p:sp>
    </p:spTree>
    <p:extLst>
      <p:ext uri="{BB962C8B-B14F-4D97-AF65-F5344CB8AC3E}">
        <p14:creationId xmlns:p14="http://schemas.microsoft.com/office/powerpoint/2010/main" val="14310942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233775" y="1106125"/>
            <a:ext cx="639045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9000"/>
              <a:buFont typeface="Arial"/>
              <a:buNone/>
              <a:defRPr sz="9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9000"/>
              <a:buFont typeface="Arial"/>
              <a:buNone/>
              <a:defRPr sz="9000">
                <a:solidFill>
                  <a:schemeClr val="dk1"/>
                </a:solidFill>
              </a:defRPr>
            </a:lvl2pPr>
            <a:lvl3pPr lvl="2" algn="ctr">
              <a:spcBef>
                <a:spcPts val="0"/>
              </a:spcBef>
              <a:spcAft>
                <a:spcPts val="0"/>
              </a:spcAft>
              <a:buClr>
                <a:schemeClr val="dk1"/>
              </a:buClr>
              <a:buSzPts val="9000"/>
              <a:buFont typeface="Arial"/>
              <a:buNone/>
              <a:defRPr sz="9000">
                <a:solidFill>
                  <a:schemeClr val="dk1"/>
                </a:solidFill>
              </a:defRPr>
            </a:lvl3pPr>
            <a:lvl4pPr lvl="3" algn="ctr">
              <a:spcBef>
                <a:spcPts val="0"/>
              </a:spcBef>
              <a:spcAft>
                <a:spcPts val="0"/>
              </a:spcAft>
              <a:buClr>
                <a:schemeClr val="dk1"/>
              </a:buClr>
              <a:buSzPts val="9000"/>
              <a:buFont typeface="Arial"/>
              <a:buNone/>
              <a:defRPr sz="9000">
                <a:solidFill>
                  <a:schemeClr val="dk1"/>
                </a:solidFill>
              </a:defRPr>
            </a:lvl4pPr>
            <a:lvl5pPr lvl="4" algn="ctr">
              <a:spcBef>
                <a:spcPts val="0"/>
              </a:spcBef>
              <a:spcAft>
                <a:spcPts val="0"/>
              </a:spcAft>
              <a:buClr>
                <a:schemeClr val="dk1"/>
              </a:buClr>
              <a:buSzPts val="9000"/>
              <a:buFont typeface="Arial"/>
              <a:buNone/>
              <a:defRPr sz="9000">
                <a:solidFill>
                  <a:schemeClr val="dk1"/>
                </a:solidFill>
              </a:defRPr>
            </a:lvl5pPr>
            <a:lvl6pPr lvl="5" algn="ctr">
              <a:spcBef>
                <a:spcPts val="0"/>
              </a:spcBef>
              <a:spcAft>
                <a:spcPts val="0"/>
              </a:spcAft>
              <a:buClr>
                <a:schemeClr val="dk1"/>
              </a:buClr>
              <a:buSzPts val="9000"/>
              <a:buFont typeface="Arial"/>
              <a:buNone/>
              <a:defRPr sz="9000">
                <a:solidFill>
                  <a:schemeClr val="dk1"/>
                </a:solidFill>
              </a:defRPr>
            </a:lvl6pPr>
            <a:lvl7pPr lvl="6" algn="ctr">
              <a:spcBef>
                <a:spcPts val="0"/>
              </a:spcBef>
              <a:spcAft>
                <a:spcPts val="0"/>
              </a:spcAft>
              <a:buClr>
                <a:schemeClr val="dk1"/>
              </a:buClr>
              <a:buSzPts val="9000"/>
              <a:buFont typeface="Arial"/>
              <a:buNone/>
              <a:defRPr sz="9000">
                <a:solidFill>
                  <a:schemeClr val="dk1"/>
                </a:solidFill>
              </a:defRPr>
            </a:lvl7pPr>
            <a:lvl8pPr lvl="7" algn="ctr">
              <a:spcBef>
                <a:spcPts val="0"/>
              </a:spcBef>
              <a:spcAft>
                <a:spcPts val="0"/>
              </a:spcAft>
              <a:buClr>
                <a:schemeClr val="dk1"/>
              </a:buClr>
              <a:buSzPts val="9000"/>
              <a:buFont typeface="Arial"/>
              <a:buNone/>
              <a:defRPr sz="9000">
                <a:solidFill>
                  <a:schemeClr val="dk1"/>
                </a:solidFill>
              </a:defRPr>
            </a:lvl8pPr>
            <a:lvl9pPr lvl="8" algn="ctr">
              <a:spcBef>
                <a:spcPts val="0"/>
              </a:spcBef>
              <a:spcAft>
                <a:spcPts val="0"/>
              </a:spcAft>
              <a:buClr>
                <a:schemeClr val="dk1"/>
              </a:buClr>
              <a:buSzPts val="9000"/>
              <a:buFont typeface="Arial"/>
              <a:buNone/>
              <a:defRPr sz="9000">
                <a:solidFill>
                  <a:schemeClr val="dk1"/>
                </a:solidFill>
              </a:defRPr>
            </a:lvl9pPr>
          </a:lstStyle>
          <a:p>
            <a:endParaRPr/>
          </a:p>
        </p:txBody>
      </p:sp>
      <p:sp>
        <p:nvSpPr>
          <p:cNvPr id="46" name="Shape 46"/>
          <p:cNvSpPr txBox="1">
            <a:spLocks noGrp="1"/>
          </p:cNvSpPr>
          <p:nvPr>
            <p:ph type="body" idx="1"/>
          </p:nvPr>
        </p:nvSpPr>
        <p:spPr>
          <a:xfrm>
            <a:off x="233775" y="3152225"/>
            <a:ext cx="6390450" cy="13008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ctr"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ctr"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33775" y="579775"/>
            <a:ext cx="639045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dirty="0"/>
          </a:p>
        </p:txBody>
      </p:sp>
      <p:sp>
        <p:nvSpPr>
          <p:cNvPr id="15" name="Shape 15"/>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l"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xmlns="" id="{BF28F354-65B1-024E-887F-A6A1550B1B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002429"/>
            <a:ext cx="6858000" cy="148728"/>
          </a:xfrm>
          <a:prstGeom prst="rect">
            <a:avLst/>
          </a:prstGeom>
        </p:spPr>
      </p:pic>
      <p:sp>
        <p:nvSpPr>
          <p:cNvPr id="16" name="Shape 16"/>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7"/>
        <p:cNvGrpSpPr/>
        <p:nvPr/>
      </p:nvGrpSpPr>
      <p:grpSpPr>
        <a:xfrm>
          <a:off x="0" y="0"/>
          <a:ext cx="0" cy="0"/>
          <a:chOff x="0" y="0"/>
          <a:chExt cx="0" cy="0"/>
        </a:xfrm>
      </p:grpSpPr>
      <p:sp>
        <p:nvSpPr>
          <p:cNvPr id="4" name="Title 1">
            <a:extLst>
              <a:ext uri="{FF2B5EF4-FFF2-40B4-BE49-F238E27FC236}">
                <a16:creationId xmlns:a16="http://schemas.microsoft.com/office/drawing/2014/main" xmlns="" id="{F486A52F-7C4D-574D-9828-034474834ADB}"/>
              </a:ext>
            </a:extLst>
          </p:cNvPr>
          <p:cNvSpPr>
            <a:spLocks noGrp="1"/>
          </p:cNvSpPr>
          <p:nvPr>
            <p:ph type="title" hasCustomPrompt="1"/>
          </p:nvPr>
        </p:nvSpPr>
        <p:spPr>
          <a:xfrm>
            <a:off x="467916" y="1283492"/>
            <a:ext cx="5915025" cy="2141534"/>
          </a:xfrm>
        </p:spPr>
        <p:txBody>
          <a:bodyPr anchor="b"/>
          <a:lstStyle>
            <a:lvl1pPr>
              <a:defRPr sz="4500" b="1">
                <a:ln w="19050">
                  <a:solidFill>
                    <a:schemeClr val="bg1"/>
                  </a:solidFill>
                </a:ln>
                <a:noFill/>
              </a:defRPr>
            </a:lvl1pPr>
          </a:lstStyle>
          <a:p>
            <a:r>
              <a:rPr lang="en-US" dirty="0"/>
              <a:t>SECTION HEADERS</a:t>
            </a:r>
          </a:p>
        </p:txBody>
      </p:sp>
      <p:pic>
        <p:nvPicPr>
          <p:cNvPr id="5" name="Picture 4">
            <a:extLst>
              <a:ext uri="{FF2B5EF4-FFF2-40B4-BE49-F238E27FC236}">
                <a16:creationId xmlns:a16="http://schemas.microsoft.com/office/drawing/2014/main" xmlns="" id="{47B16768-769B-0A46-8078-CA8F3EF3849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3874416" y="297692"/>
            <a:ext cx="2649927" cy="195922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 name="Shape 22"/>
          <p:cNvSpPr txBox="1">
            <a:spLocks noGrp="1"/>
          </p:cNvSpPr>
          <p:nvPr>
            <p:ph type="body" idx="1"/>
          </p:nvPr>
        </p:nvSpPr>
        <p:spPr>
          <a:xfrm>
            <a:off x="233775" y="1152475"/>
            <a:ext cx="2999925" cy="3416400"/>
          </a:xfrm>
          <a:prstGeom prst="rect">
            <a:avLst/>
          </a:prstGeom>
          <a:noFill/>
          <a:ln>
            <a:noFill/>
          </a:ln>
        </p:spPr>
        <p:txBody>
          <a:bodyPr spcFirstLastPara="1" wrap="square" lIns="91425" tIns="91425" rIns="91425" bIns="91425" anchor="t" anchorCtr="0"/>
          <a:lstStyle>
            <a:lvl1pPr marL="457200" marR="0" lvl="0" indent="-295275" algn="l" rtl="0">
              <a:lnSpc>
                <a:spcPct val="115000"/>
              </a:lnSpc>
              <a:spcBef>
                <a:spcPts val="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1pPr>
            <a:lvl2pPr marL="914400" marR="0" lvl="1"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600"/>
              </a:spcBef>
              <a:spcAft>
                <a:spcPts val="1600"/>
              </a:spcAft>
              <a:buClr>
                <a:schemeClr val="dk2"/>
              </a:buClr>
              <a:buSzPts val="900"/>
              <a:buFont typeface="Arial"/>
              <a:buChar char="■"/>
              <a:defRPr sz="9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2"/>
          </p:nvPr>
        </p:nvSpPr>
        <p:spPr>
          <a:xfrm>
            <a:off x="3624300" y="1152475"/>
            <a:ext cx="2999925" cy="3416400"/>
          </a:xfrm>
          <a:prstGeom prst="rect">
            <a:avLst/>
          </a:prstGeom>
          <a:noFill/>
          <a:ln>
            <a:noFill/>
          </a:ln>
        </p:spPr>
        <p:txBody>
          <a:bodyPr spcFirstLastPara="1" wrap="square" lIns="91425" tIns="91425" rIns="91425" bIns="91425" anchor="t" anchorCtr="0"/>
          <a:lstStyle>
            <a:lvl1pPr marL="457200" marR="0" lvl="0" indent="-295275" algn="l" rtl="0">
              <a:lnSpc>
                <a:spcPct val="115000"/>
              </a:lnSpc>
              <a:spcBef>
                <a:spcPts val="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1pPr>
            <a:lvl2pPr marL="914400" marR="0" lvl="1"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600"/>
              </a:spcBef>
              <a:spcAft>
                <a:spcPts val="1600"/>
              </a:spcAft>
              <a:buClr>
                <a:schemeClr val="dk2"/>
              </a:buClr>
              <a:buSzPts val="900"/>
              <a:buFont typeface="Arial"/>
              <a:buChar char="■"/>
              <a:defRPr sz="9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7" name="Shape 27"/>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233775" y="555600"/>
            <a:ext cx="2106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1800"/>
              <a:buFont typeface="Arial"/>
              <a:buNone/>
              <a:defRPr sz="1800">
                <a:solidFill>
                  <a:schemeClr val="dk1"/>
                </a:solidFill>
              </a:defRPr>
            </a:lvl2pPr>
            <a:lvl3pPr lvl="2">
              <a:spcBef>
                <a:spcPts val="0"/>
              </a:spcBef>
              <a:spcAft>
                <a:spcPts val="0"/>
              </a:spcAft>
              <a:buClr>
                <a:schemeClr val="dk1"/>
              </a:buClr>
              <a:buSzPts val="1800"/>
              <a:buFont typeface="Arial"/>
              <a:buNone/>
              <a:defRPr sz="1800">
                <a:solidFill>
                  <a:schemeClr val="dk1"/>
                </a:solidFill>
              </a:defRPr>
            </a:lvl3pPr>
            <a:lvl4pPr lvl="3">
              <a:spcBef>
                <a:spcPts val="0"/>
              </a:spcBef>
              <a:spcAft>
                <a:spcPts val="0"/>
              </a:spcAft>
              <a:buClr>
                <a:schemeClr val="dk1"/>
              </a:buClr>
              <a:buSzPts val="1800"/>
              <a:buFont typeface="Arial"/>
              <a:buNone/>
              <a:defRPr sz="1800">
                <a:solidFill>
                  <a:schemeClr val="dk1"/>
                </a:solidFill>
              </a:defRPr>
            </a:lvl4pPr>
            <a:lvl5pPr lvl="4">
              <a:spcBef>
                <a:spcPts val="0"/>
              </a:spcBef>
              <a:spcAft>
                <a:spcPts val="0"/>
              </a:spcAft>
              <a:buClr>
                <a:schemeClr val="dk1"/>
              </a:buClr>
              <a:buSzPts val="1800"/>
              <a:buFont typeface="Arial"/>
              <a:buNone/>
              <a:defRPr sz="1800">
                <a:solidFill>
                  <a:schemeClr val="dk1"/>
                </a:solidFill>
              </a:defRPr>
            </a:lvl5pPr>
            <a:lvl6pPr lvl="5">
              <a:spcBef>
                <a:spcPts val="0"/>
              </a:spcBef>
              <a:spcAft>
                <a:spcPts val="0"/>
              </a:spcAft>
              <a:buClr>
                <a:schemeClr val="dk1"/>
              </a:buClr>
              <a:buSzPts val="1800"/>
              <a:buFont typeface="Arial"/>
              <a:buNone/>
              <a:defRPr sz="1800">
                <a:solidFill>
                  <a:schemeClr val="dk1"/>
                </a:solidFill>
              </a:defRPr>
            </a:lvl6pPr>
            <a:lvl7pPr lvl="6">
              <a:spcBef>
                <a:spcPts val="0"/>
              </a:spcBef>
              <a:spcAft>
                <a:spcPts val="0"/>
              </a:spcAft>
              <a:buClr>
                <a:schemeClr val="dk1"/>
              </a:buClr>
              <a:buSzPts val="1800"/>
              <a:buFont typeface="Arial"/>
              <a:buNone/>
              <a:defRPr sz="1800">
                <a:solidFill>
                  <a:schemeClr val="dk1"/>
                </a:solidFill>
              </a:defRPr>
            </a:lvl7pPr>
            <a:lvl8pPr lvl="7">
              <a:spcBef>
                <a:spcPts val="0"/>
              </a:spcBef>
              <a:spcAft>
                <a:spcPts val="0"/>
              </a:spcAft>
              <a:buClr>
                <a:schemeClr val="dk1"/>
              </a:buClr>
              <a:buSzPts val="1800"/>
              <a:buFont typeface="Arial"/>
              <a:buNone/>
              <a:defRPr sz="1800">
                <a:solidFill>
                  <a:schemeClr val="dk1"/>
                </a:solidFill>
              </a:defRPr>
            </a:lvl8pPr>
            <a:lvl9pPr lvl="8">
              <a:spcBef>
                <a:spcPts val="0"/>
              </a:spcBef>
              <a:spcAft>
                <a:spcPts val="0"/>
              </a:spcAft>
              <a:buClr>
                <a:schemeClr val="dk1"/>
              </a:buClr>
              <a:buSzPts val="1800"/>
              <a:buFont typeface="Arial"/>
              <a:buNone/>
              <a:defRPr sz="1800">
                <a:solidFill>
                  <a:schemeClr val="dk1"/>
                </a:solidFill>
              </a:defRPr>
            </a:lvl9pPr>
          </a:lstStyle>
          <a:p>
            <a:endParaRPr/>
          </a:p>
        </p:txBody>
      </p:sp>
      <p:sp>
        <p:nvSpPr>
          <p:cNvPr id="30" name="Shape 30"/>
          <p:cNvSpPr txBox="1">
            <a:spLocks noGrp="1"/>
          </p:cNvSpPr>
          <p:nvPr>
            <p:ph type="body" idx="1"/>
          </p:nvPr>
        </p:nvSpPr>
        <p:spPr>
          <a:xfrm>
            <a:off x="233775" y="1389600"/>
            <a:ext cx="2106000" cy="3179400"/>
          </a:xfrm>
          <a:prstGeom prst="rect">
            <a:avLst/>
          </a:prstGeom>
          <a:noFill/>
          <a:ln>
            <a:noFill/>
          </a:ln>
        </p:spPr>
        <p:txBody>
          <a:bodyPr spcFirstLastPara="1" wrap="square" lIns="91425" tIns="91425" rIns="91425" bIns="91425" anchor="t" anchorCtr="0"/>
          <a:lstStyle>
            <a:lvl1pPr marL="457200" marR="0" lvl="0" indent="-285750" algn="l" rtl="0">
              <a:lnSpc>
                <a:spcPct val="115000"/>
              </a:lnSpc>
              <a:spcBef>
                <a:spcPts val="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1pPr>
            <a:lvl2pPr marL="914400" marR="0" lvl="1"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2pPr>
            <a:lvl3pPr marL="1371600" marR="0" lvl="2"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3pPr>
            <a:lvl4pPr marL="1828800" marR="0" lvl="3"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4pPr>
            <a:lvl5pPr marL="2286000" marR="0" lvl="4"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5pPr>
            <a:lvl6pPr marL="2743200" marR="0" lvl="5"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6pPr>
            <a:lvl7pPr marL="3200400" marR="0" lvl="6"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7pPr>
            <a:lvl8pPr marL="3657600" marR="0" lvl="7" indent="-285750" algn="l" rtl="0">
              <a:lnSpc>
                <a:spcPct val="115000"/>
              </a:lnSpc>
              <a:spcBef>
                <a:spcPts val="1600"/>
              </a:spcBef>
              <a:spcAft>
                <a:spcPts val="0"/>
              </a:spcAft>
              <a:buClr>
                <a:schemeClr val="dk2"/>
              </a:buClr>
              <a:buSzPts val="900"/>
              <a:buFont typeface="Arial"/>
              <a:buChar char="○"/>
              <a:defRPr sz="900" b="0" i="0" u="none" strike="noStrike" cap="none">
                <a:solidFill>
                  <a:schemeClr val="dk2"/>
                </a:solidFill>
                <a:latin typeface="Arial"/>
                <a:ea typeface="Arial"/>
                <a:cs typeface="Arial"/>
                <a:sym typeface="Arial"/>
              </a:defRPr>
            </a:lvl8pPr>
            <a:lvl9pPr marL="4114800" marR="0" lvl="8" indent="-285750" algn="l" rtl="0">
              <a:lnSpc>
                <a:spcPct val="115000"/>
              </a:lnSpc>
              <a:spcBef>
                <a:spcPts val="1600"/>
              </a:spcBef>
              <a:spcAft>
                <a:spcPts val="1600"/>
              </a:spcAft>
              <a:buClr>
                <a:schemeClr val="dk2"/>
              </a:buClr>
              <a:buSzPts val="900"/>
              <a:buFont typeface="Arial"/>
              <a:buChar char="■"/>
              <a:defRPr sz="9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67688" y="450150"/>
            <a:ext cx="477585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3600"/>
              <a:buFont typeface="Arial"/>
              <a:buNone/>
              <a:defRPr sz="3600">
                <a:solidFill>
                  <a:schemeClr val="dk1"/>
                </a:solidFill>
              </a:defRPr>
            </a:lvl2pPr>
            <a:lvl3pPr lvl="2">
              <a:spcBef>
                <a:spcPts val="0"/>
              </a:spcBef>
              <a:spcAft>
                <a:spcPts val="0"/>
              </a:spcAft>
              <a:buClr>
                <a:schemeClr val="dk1"/>
              </a:buClr>
              <a:buSzPts val="3600"/>
              <a:buFont typeface="Arial"/>
              <a:buNone/>
              <a:defRPr sz="3600">
                <a:solidFill>
                  <a:schemeClr val="dk1"/>
                </a:solidFill>
              </a:defRPr>
            </a:lvl3pPr>
            <a:lvl4pPr lvl="3">
              <a:spcBef>
                <a:spcPts val="0"/>
              </a:spcBef>
              <a:spcAft>
                <a:spcPts val="0"/>
              </a:spcAft>
              <a:buClr>
                <a:schemeClr val="dk1"/>
              </a:buClr>
              <a:buSzPts val="3600"/>
              <a:buFont typeface="Arial"/>
              <a:buNone/>
              <a:defRPr sz="3600">
                <a:solidFill>
                  <a:schemeClr val="dk1"/>
                </a:solidFill>
              </a:defRPr>
            </a:lvl4pPr>
            <a:lvl5pPr lvl="4">
              <a:spcBef>
                <a:spcPts val="0"/>
              </a:spcBef>
              <a:spcAft>
                <a:spcPts val="0"/>
              </a:spcAft>
              <a:buClr>
                <a:schemeClr val="dk1"/>
              </a:buClr>
              <a:buSzPts val="3600"/>
              <a:buFont typeface="Arial"/>
              <a:buNone/>
              <a:defRPr sz="3600">
                <a:solidFill>
                  <a:schemeClr val="dk1"/>
                </a:solidFill>
              </a:defRPr>
            </a:lvl5pPr>
            <a:lvl6pPr lvl="5">
              <a:spcBef>
                <a:spcPts val="0"/>
              </a:spcBef>
              <a:spcAft>
                <a:spcPts val="0"/>
              </a:spcAft>
              <a:buClr>
                <a:schemeClr val="dk1"/>
              </a:buClr>
              <a:buSzPts val="3600"/>
              <a:buFont typeface="Arial"/>
              <a:buNone/>
              <a:defRPr sz="3600">
                <a:solidFill>
                  <a:schemeClr val="dk1"/>
                </a:solidFill>
              </a:defRPr>
            </a:lvl6pPr>
            <a:lvl7pPr lvl="6">
              <a:spcBef>
                <a:spcPts val="0"/>
              </a:spcBef>
              <a:spcAft>
                <a:spcPts val="0"/>
              </a:spcAft>
              <a:buClr>
                <a:schemeClr val="dk1"/>
              </a:buClr>
              <a:buSzPts val="3600"/>
              <a:buFont typeface="Arial"/>
              <a:buNone/>
              <a:defRPr sz="3600">
                <a:solidFill>
                  <a:schemeClr val="dk1"/>
                </a:solidFill>
              </a:defRPr>
            </a:lvl7pPr>
            <a:lvl8pPr lvl="7">
              <a:spcBef>
                <a:spcPts val="0"/>
              </a:spcBef>
              <a:spcAft>
                <a:spcPts val="0"/>
              </a:spcAft>
              <a:buClr>
                <a:schemeClr val="dk1"/>
              </a:buClr>
              <a:buSzPts val="3600"/>
              <a:buFont typeface="Arial"/>
              <a:buNone/>
              <a:defRPr sz="3600">
                <a:solidFill>
                  <a:schemeClr val="dk1"/>
                </a:solidFill>
              </a:defRPr>
            </a:lvl8pPr>
            <a:lvl9pPr lvl="8">
              <a:spcBef>
                <a:spcPts val="0"/>
              </a:spcBef>
              <a:spcAft>
                <a:spcPts val="0"/>
              </a:spcAft>
              <a:buClr>
                <a:schemeClr val="dk1"/>
              </a:buClr>
              <a:buSzPts val="3600"/>
              <a:buFont typeface="Arial"/>
              <a:buNone/>
              <a:defRPr sz="3600">
                <a:solidFill>
                  <a:schemeClr val="dk1"/>
                </a:solidFill>
              </a:defRPr>
            </a:lvl9pPr>
          </a:lstStyle>
          <a:p>
            <a:endParaRPr/>
          </a:p>
        </p:txBody>
      </p:sp>
      <p:sp>
        <p:nvSpPr>
          <p:cNvPr id="34" name="Shape 34"/>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3429000" y="-125"/>
            <a:ext cx="3429000" cy="5143500"/>
          </a:xfrm>
          <a:prstGeom prst="rect">
            <a:avLst/>
          </a:prstGeom>
          <a:solidFill>
            <a:schemeClr val="lt2"/>
          </a:solidFill>
          <a:ln>
            <a:noFill/>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37" name="Shape 37"/>
          <p:cNvSpPr txBox="1">
            <a:spLocks noGrp="1"/>
          </p:cNvSpPr>
          <p:nvPr>
            <p:ph type="title"/>
          </p:nvPr>
        </p:nvSpPr>
        <p:spPr>
          <a:xfrm>
            <a:off x="199125" y="1233175"/>
            <a:ext cx="30339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150"/>
              <a:buFont typeface="Arial"/>
              <a:buNone/>
              <a:defRPr sz="315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3150"/>
              <a:buFont typeface="Arial"/>
              <a:buNone/>
              <a:defRPr sz="3150">
                <a:solidFill>
                  <a:schemeClr val="dk1"/>
                </a:solidFill>
              </a:defRPr>
            </a:lvl2pPr>
            <a:lvl3pPr lvl="2" algn="ctr">
              <a:spcBef>
                <a:spcPts val="0"/>
              </a:spcBef>
              <a:spcAft>
                <a:spcPts val="0"/>
              </a:spcAft>
              <a:buClr>
                <a:schemeClr val="dk1"/>
              </a:buClr>
              <a:buSzPts val="3150"/>
              <a:buFont typeface="Arial"/>
              <a:buNone/>
              <a:defRPr sz="3150">
                <a:solidFill>
                  <a:schemeClr val="dk1"/>
                </a:solidFill>
              </a:defRPr>
            </a:lvl3pPr>
            <a:lvl4pPr lvl="3" algn="ctr">
              <a:spcBef>
                <a:spcPts val="0"/>
              </a:spcBef>
              <a:spcAft>
                <a:spcPts val="0"/>
              </a:spcAft>
              <a:buClr>
                <a:schemeClr val="dk1"/>
              </a:buClr>
              <a:buSzPts val="3150"/>
              <a:buFont typeface="Arial"/>
              <a:buNone/>
              <a:defRPr sz="3150">
                <a:solidFill>
                  <a:schemeClr val="dk1"/>
                </a:solidFill>
              </a:defRPr>
            </a:lvl4pPr>
            <a:lvl5pPr lvl="4" algn="ctr">
              <a:spcBef>
                <a:spcPts val="0"/>
              </a:spcBef>
              <a:spcAft>
                <a:spcPts val="0"/>
              </a:spcAft>
              <a:buClr>
                <a:schemeClr val="dk1"/>
              </a:buClr>
              <a:buSzPts val="3150"/>
              <a:buFont typeface="Arial"/>
              <a:buNone/>
              <a:defRPr sz="3150">
                <a:solidFill>
                  <a:schemeClr val="dk1"/>
                </a:solidFill>
              </a:defRPr>
            </a:lvl5pPr>
            <a:lvl6pPr lvl="5" algn="ctr">
              <a:spcBef>
                <a:spcPts val="0"/>
              </a:spcBef>
              <a:spcAft>
                <a:spcPts val="0"/>
              </a:spcAft>
              <a:buClr>
                <a:schemeClr val="dk1"/>
              </a:buClr>
              <a:buSzPts val="3150"/>
              <a:buFont typeface="Arial"/>
              <a:buNone/>
              <a:defRPr sz="3150">
                <a:solidFill>
                  <a:schemeClr val="dk1"/>
                </a:solidFill>
              </a:defRPr>
            </a:lvl6pPr>
            <a:lvl7pPr lvl="6" algn="ctr">
              <a:spcBef>
                <a:spcPts val="0"/>
              </a:spcBef>
              <a:spcAft>
                <a:spcPts val="0"/>
              </a:spcAft>
              <a:buClr>
                <a:schemeClr val="dk1"/>
              </a:buClr>
              <a:buSzPts val="3150"/>
              <a:buFont typeface="Arial"/>
              <a:buNone/>
              <a:defRPr sz="3150">
                <a:solidFill>
                  <a:schemeClr val="dk1"/>
                </a:solidFill>
              </a:defRPr>
            </a:lvl7pPr>
            <a:lvl8pPr lvl="7" algn="ctr">
              <a:spcBef>
                <a:spcPts val="0"/>
              </a:spcBef>
              <a:spcAft>
                <a:spcPts val="0"/>
              </a:spcAft>
              <a:buClr>
                <a:schemeClr val="dk1"/>
              </a:buClr>
              <a:buSzPts val="3150"/>
              <a:buFont typeface="Arial"/>
              <a:buNone/>
              <a:defRPr sz="3150">
                <a:solidFill>
                  <a:schemeClr val="dk1"/>
                </a:solidFill>
              </a:defRPr>
            </a:lvl8pPr>
            <a:lvl9pPr lvl="8" algn="ctr">
              <a:spcBef>
                <a:spcPts val="0"/>
              </a:spcBef>
              <a:spcAft>
                <a:spcPts val="0"/>
              </a:spcAft>
              <a:buClr>
                <a:schemeClr val="dk1"/>
              </a:buClr>
              <a:buSzPts val="3150"/>
              <a:buFont typeface="Arial"/>
              <a:buNone/>
              <a:defRPr sz="3150">
                <a:solidFill>
                  <a:schemeClr val="dk1"/>
                </a:solidFill>
              </a:defRPr>
            </a:lvl9pPr>
          </a:lstStyle>
          <a:p>
            <a:endParaRPr/>
          </a:p>
        </p:txBody>
      </p:sp>
      <p:sp>
        <p:nvSpPr>
          <p:cNvPr id="38" name="Shape 38"/>
          <p:cNvSpPr txBox="1">
            <a:spLocks noGrp="1"/>
          </p:cNvSpPr>
          <p:nvPr>
            <p:ph type="subTitle" idx="1"/>
          </p:nvPr>
        </p:nvSpPr>
        <p:spPr>
          <a:xfrm>
            <a:off x="199125" y="2803075"/>
            <a:ext cx="30339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575"/>
              <a:buFont typeface="Arial"/>
              <a:buNone/>
              <a:defRPr sz="1575"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body" idx="2"/>
          </p:nvPr>
        </p:nvSpPr>
        <p:spPr>
          <a:xfrm>
            <a:off x="3704625" y="724075"/>
            <a:ext cx="287775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l"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233775" y="4230575"/>
            <a:ext cx="44991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95275" algn="l" rtl="0">
              <a:lnSpc>
                <a:spcPct val="115000"/>
              </a:lnSpc>
              <a:spcBef>
                <a:spcPts val="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l"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l"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6354343" y="4663216"/>
            <a:ext cx="411525"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750"/>
              <a:buFont typeface="Arial"/>
              <a:buNone/>
              <a:defRPr sz="75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rDRTmymuNy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4vYq31cpyc"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3m.com/3M/en_US/particles/all-articles/article-detail/~road-traffic-safety-reflective"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hyperlink" Target="https://www.youtube.com/watch?v=VmVxSFnjYC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Shape 16">
            <a:extLst>
              <a:ext uri="{FF2B5EF4-FFF2-40B4-BE49-F238E27FC236}">
                <a16:creationId xmlns:a16="http://schemas.microsoft.com/office/drawing/2014/main" xmlns="" id="{F2074933-268F-604B-939A-C4F28116FC37}"/>
              </a:ext>
            </a:extLst>
          </p:cNvPr>
          <p:cNvSpPr txBox="1">
            <a:spLocks/>
          </p:cNvSpPr>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1</a:t>
            </a:fld>
            <a:endParaRPr lang="en">
              <a:solidFill>
                <a:schemeClr val="bg1"/>
              </a:solidFill>
            </a:endParaRPr>
          </a:p>
        </p:txBody>
      </p:sp>
      <p:pic>
        <p:nvPicPr>
          <p:cNvPr id="4" name="Picture 3">
            <a:extLst>
              <a:ext uri="{FF2B5EF4-FFF2-40B4-BE49-F238E27FC236}">
                <a16:creationId xmlns:a16="http://schemas.microsoft.com/office/drawing/2014/main" xmlns="" id="{728B70DD-81EC-A743-965D-F80586D7E87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82"/>
          <a:stretch/>
        </p:blipFill>
        <p:spPr>
          <a:xfrm>
            <a:off x="393623" y="3660336"/>
            <a:ext cx="2971567" cy="10286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9" name="Rectangle 18">
            <a:extLst>
              <a:ext uri="{FF2B5EF4-FFF2-40B4-BE49-F238E27FC236}">
                <a16:creationId xmlns:a16="http://schemas.microsoft.com/office/drawing/2014/main" xmlns="" id="{AA8981D1-D3E3-1944-962C-EE8260E0B84A}"/>
              </a:ext>
            </a:extLst>
          </p:cNvPr>
          <p:cNvSpPr/>
          <p:nvPr/>
        </p:nvSpPr>
        <p:spPr>
          <a:xfrm>
            <a:off x="467460" y="583735"/>
            <a:ext cx="2686858" cy="339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Shape 128"/>
          <p:cNvSpPr txBox="1">
            <a:spLocks noGrp="1"/>
          </p:cNvSpPr>
          <p:nvPr>
            <p:ph type="body" idx="1"/>
          </p:nvPr>
        </p:nvSpPr>
        <p:spPr>
          <a:xfrm>
            <a:off x="201876" y="520518"/>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2"/>
              </a:buClr>
              <a:buSzPts val="2000"/>
              <a:buFont typeface="Arial"/>
              <a:buNone/>
            </a:pPr>
            <a:r>
              <a:rPr lang="en" sz="2000" b="1" i="0" u="none" strike="noStrike" cap="none" dirty="0">
                <a:solidFill>
                  <a:srgbClr val="000000"/>
                </a:solidFill>
                <a:latin typeface="Arial"/>
                <a:ea typeface="Arial"/>
                <a:cs typeface="Arial"/>
                <a:sym typeface="Arial"/>
              </a:rPr>
              <a:t>STUDENT ACTIVITY:  ANGLE OF REFLECTION</a:t>
            </a:r>
            <a:endParaRPr dirty="0"/>
          </a:p>
        </p:txBody>
      </p:sp>
      <p:sp>
        <p:nvSpPr>
          <p:cNvPr id="129" name="Shape 129"/>
          <p:cNvSpPr txBox="1"/>
          <p:nvPr/>
        </p:nvSpPr>
        <p:spPr>
          <a:xfrm>
            <a:off x="378432" y="962831"/>
            <a:ext cx="6101137" cy="102068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BEFORE WE START! SAFETY REMINDER!</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AIM YOUR LASER POINTER AT ANYONE.</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ALWAYS HAVE A PATH THROUGH EACH MEDIUM AND A TARGET.</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LOOK DIRECTLY AT THE LASER POINTERS.</a:t>
            </a:r>
            <a:endParaRPr dirty="0"/>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0" name="Shape 130"/>
          <p:cNvSpPr txBox="1"/>
          <p:nvPr/>
        </p:nvSpPr>
        <p:spPr>
          <a:xfrm>
            <a:off x="2101388" y="2058094"/>
            <a:ext cx="2655225" cy="1347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 AIM FOR THE CENTER OF  THE MIRROR</a:t>
            </a:r>
            <a:endParaRPr dirty="0"/>
          </a:p>
        </p:txBody>
      </p:sp>
      <p:pic>
        <p:nvPicPr>
          <p:cNvPr id="3" name="Picture 2">
            <a:extLst>
              <a:ext uri="{FF2B5EF4-FFF2-40B4-BE49-F238E27FC236}">
                <a16:creationId xmlns:a16="http://schemas.microsoft.com/office/drawing/2014/main" xmlns="" id="{40E9AD02-A276-2449-8AF6-D0FD7DFCA8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1845" b="31406"/>
          <a:stretch/>
        </p:blipFill>
        <p:spPr>
          <a:xfrm>
            <a:off x="233775" y="2192869"/>
            <a:ext cx="6132539" cy="2689192"/>
          </a:xfrm>
          <a:prstGeom prst="rect">
            <a:avLst/>
          </a:prstGeom>
        </p:spPr>
      </p:pic>
      <p:sp>
        <p:nvSpPr>
          <p:cNvPr id="20" name="Title 1">
            <a:extLst>
              <a:ext uri="{FF2B5EF4-FFF2-40B4-BE49-F238E27FC236}">
                <a16:creationId xmlns:a16="http://schemas.microsoft.com/office/drawing/2014/main" xmlns="" id="{A5A38B19-1EFD-3341-9CDC-561AC24C196B}"/>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8" name="Shape 16">
            <a:extLst>
              <a:ext uri="{FF2B5EF4-FFF2-40B4-BE49-F238E27FC236}">
                <a16:creationId xmlns:a16="http://schemas.microsoft.com/office/drawing/2014/main" xmlns="" id="{3A6A5427-5A5A-4642-94C0-00A445F549F6}"/>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233775" y="367695"/>
            <a:ext cx="6390450" cy="335257"/>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1"/>
              </a:buClr>
              <a:buSzPts val="1222"/>
              <a:buFont typeface="Arial"/>
              <a:buNone/>
            </a:pPr>
            <a:r>
              <a:rPr lang="en" sz="2000" b="1" i="0" u="none" strike="noStrike" cap="none">
                <a:solidFill>
                  <a:schemeClr val="dk1"/>
                </a:solidFill>
                <a:latin typeface="Arial"/>
                <a:ea typeface="Arial"/>
                <a:cs typeface="Arial"/>
                <a:sym typeface="Arial"/>
              </a:rPr>
              <a:t>CLASS DISCUSSION QUESTIONS</a:t>
            </a:r>
            <a:endParaRPr sz="2800" b="0" i="0" u="none" strike="noStrike" cap="none" dirty="0">
              <a:solidFill>
                <a:schemeClr val="dk1"/>
              </a:solidFill>
              <a:latin typeface="Arial"/>
              <a:ea typeface="Arial"/>
              <a:cs typeface="Arial"/>
              <a:sym typeface="Arial"/>
            </a:endParaRPr>
          </a:p>
        </p:txBody>
      </p:sp>
      <p:sp>
        <p:nvSpPr>
          <p:cNvPr id="146" name="Shape 146"/>
          <p:cNvSpPr txBox="1">
            <a:spLocks noGrp="1"/>
          </p:cNvSpPr>
          <p:nvPr>
            <p:ph type="body" idx="1"/>
          </p:nvPr>
        </p:nvSpPr>
        <p:spPr>
          <a:xfrm>
            <a:off x="233775" y="976392"/>
            <a:ext cx="6390450" cy="1699393"/>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600"/>
              <a:buFont typeface="Roboto"/>
              <a:buNone/>
            </a:pPr>
            <a:r>
              <a:rPr lang="en" sz="1200" b="0" i="0" u="none" strike="noStrike" cap="none">
                <a:solidFill>
                  <a:schemeClr val="dk1"/>
                </a:solidFill>
                <a:latin typeface="Roboto"/>
                <a:ea typeface="Roboto"/>
                <a:cs typeface="Roboto"/>
                <a:sym typeface="Roboto"/>
              </a:rPr>
              <a:t>We can see the sign ahead because it is daytime. In rural areas, signs are placed 12 feet to the right of the road.</a:t>
            </a:r>
            <a:endParaRPr sz="12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600"/>
              <a:buFont typeface="Arial"/>
              <a:buNone/>
            </a:pPr>
            <a:endParaRPr sz="12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600"/>
              <a:buFont typeface="Roboto"/>
              <a:buNone/>
            </a:pPr>
            <a:r>
              <a:rPr lang="en" sz="1200" b="0" i="0" u="none" strike="noStrike" cap="none">
                <a:solidFill>
                  <a:schemeClr val="dk1"/>
                </a:solidFill>
                <a:latin typeface="Roboto"/>
                <a:ea typeface="Roboto"/>
                <a:cs typeface="Roboto"/>
                <a:sym typeface="Roboto"/>
              </a:rPr>
              <a:t>At night, when a vehicle’s headlights shine on a sign to the right of the road, according to the angle of reflection where should the light end up going?</a:t>
            </a:r>
            <a:endParaRPr sz="1400" dirty="0"/>
          </a:p>
          <a:p>
            <a:pPr marL="0" marR="0" lvl="0" indent="0" algn="l" rtl="0">
              <a:lnSpc>
                <a:spcPct val="100000"/>
              </a:lnSpc>
              <a:spcBef>
                <a:spcPts val="0"/>
              </a:spcBef>
              <a:spcAft>
                <a:spcPts val="0"/>
              </a:spcAft>
              <a:buClr>
                <a:schemeClr val="dk2"/>
              </a:buClr>
              <a:buSzPts val="1600"/>
              <a:buFont typeface="Arial"/>
              <a:buNone/>
            </a:pPr>
            <a:endParaRPr sz="12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600"/>
              <a:buFont typeface="Roboto"/>
              <a:buNone/>
            </a:pPr>
            <a:r>
              <a:rPr lang="en" sz="1200" b="0" i="0" u="none" strike="noStrike" cap="none">
                <a:solidFill>
                  <a:schemeClr val="dk1"/>
                </a:solidFill>
                <a:latin typeface="Roboto"/>
                <a:ea typeface="Roboto"/>
                <a:cs typeface="Roboto"/>
                <a:sym typeface="Roboto"/>
              </a:rPr>
              <a:t>Where does the light need to go for drivers to be able to see and read the sign at night?  Why?</a:t>
            </a:r>
            <a:endParaRPr sz="1400" dirty="0"/>
          </a:p>
          <a:p>
            <a:pPr marL="0" marR="0" lvl="0" indent="0" algn="l" rtl="0">
              <a:lnSpc>
                <a:spcPct val="100000"/>
              </a:lnSpc>
              <a:spcBef>
                <a:spcPts val="0"/>
              </a:spcBef>
              <a:spcAft>
                <a:spcPts val="0"/>
              </a:spcAft>
              <a:buClr>
                <a:schemeClr val="dk2"/>
              </a:buClr>
              <a:buSzPts val="1600"/>
              <a:buFont typeface="Arial"/>
              <a:buNone/>
            </a:pPr>
            <a:endParaRPr sz="1200" b="0" i="0" u="none" strike="noStrike" cap="none" dirty="0">
              <a:solidFill>
                <a:schemeClr val="dk1"/>
              </a:solidFill>
              <a:latin typeface="Roboto"/>
              <a:ea typeface="Roboto"/>
              <a:cs typeface="Roboto"/>
              <a:sym typeface="Roboto"/>
            </a:endParaRPr>
          </a:p>
        </p:txBody>
      </p:sp>
      <p:pic>
        <p:nvPicPr>
          <p:cNvPr id="149" name="Shape 14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0257" y="2675785"/>
            <a:ext cx="6278250" cy="2185745"/>
          </a:xfrm>
          <a:prstGeom prst="rect">
            <a:avLst/>
          </a:prstGeom>
          <a:noFill/>
          <a:ln>
            <a:noFill/>
          </a:ln>
        </p:spPr>
      </p:pic>
      <p:cxnSp>
        <p:nvCxnSpPr>
          <p:cNvPr id="3" name="Straight Arrow Connector 2"/>
          <p:cNvCxnSpPr/>
          <p:nvPr/>
        </p:nvCxnSpPr>
        <p:spPr>
          <a:xfrm flipV="1">
            <a:off x="2368498" y="3380956"/>
            <a:ext cx="2415027" cy="12550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4787437" y="3390252"/>
            <a:ext cx="1651070" cy="850067"/>
          </a:xfrm>
          <a:prstGeom prst="straightConnector1">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xmlns="" id="{71E14B45-23D2-9F4E-BFAF-C8AF2B0902F1}"/>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9" name="Shape 16">
            <a:extLst>
              <a:ext uri="{FF2B5EF4-FFF2-40B4-BE49-F238E27FC236}">
                <a16:creationId xmlns:a16="http://schemas.microsoft.com/office/drawing/2014/main" xmlns="" id="{0847B2BC-7792-294B-A9E7-A038C9D959A7}"/>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11</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8" name="Rectangle 17">
            <a:extLst>
              <a:ext uri="{FF2B5EF4-FFF2-40B4-BE49-F238E27FC236}">
                <a16:creationId xmlns:a16="http://schemas.microsoft.com/office/drawing/2014/main" xmlns="" id="{B758FDB9-D203-E84B-9DDE-61C7C259F1FC}"/>
              </a:ext>
            </a:extLst>
          </p:cNvPr>
          <p:cNvSpPr/>
          <p:nvPr/>
        </p:nvSpPr>
        <p:spPr>
          <a:xfrm>
            <a:off x="1323431" y="560761"/>
            <a:ext cx="2686858" cy="339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Shape 155"/>
          <p:cNvSpPr txBox="1">
            <a:spLocks noGrp="1"/>
          </p:cNvSpPr>
          <p:nvPr>
            <p:ph type="body" idx="1"/>
          </p:nvPr>
        </p:nvSpPr>
        <p:spPr>
          <a:xfrm>
            <a:off x="233775" y="487825"/>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2"/>
              </a:buClr>
              <a:buSzPts val="2000"/>
              <a:buFont typeface="Arial"/>
              <a:buNone/>
            </a:pPr>
            <a:r>
              <a:rPr lang="en" sz="2000" b="1" i="0" u="none" strike="noStrike" cap="none">
                <a:solidFill>
                  <a:srgbClr val="000000"/>
                </a:solidFill>
                <a:latin typeface="Arial"/>
                <a:ea typeface="Arial"/>
                <a:cs typeface="Arial"/>
                <a:sym typeface="Arial"/>
              </a:rPr>
              <a:t>STUDENT ACTIVITY:  DIFFUSION</a:t>
            </a:r>
            <a:endParaRPr dirty="0"/>
          </a:p>
        </p:txBody>
      </p:sp>
      <p:sp>
        <p:nvSpPr>
          <p:cNvPr id="157" name="Shape 157"/>
          <p:cNvSpPr/>
          <p:nvPr/>
        </p:nvSpPr>
        <p:spPr>
          <a:xfrm rot="19576027">
            <a:off x="4785018" y="2420025"/>
            <a:ext cx="178765" cy="858854"/>
          </a:xfrm>
          <a:prstGeom prst="up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cxnSp>
        <p:nvCxnSpPr>
          <p:cNvPr id="158" name="Shape 158"/>
          <p:cNvCxnSpPr/>
          <p:nvPr/>
        </p:nvCxnSpPr>
        <p:spPr>
          <a:xfrm>
            <a:off x="3399074" y="2577202"/>
            <a:ext cx="0" cy="687150"/>
          </a:xfrm>
          <a:prstGeom prst="straightConnector1">
            <a:avLst/>
          </a:prstGeom>
          <a:noFill/>
          <a:ln w="38100" cap="flat" cmpd="sng">
            <a:solidFill>
              <a:srgbClr val="00FF00"/>
            </a:solidFill>
            <a:prstDash val="solid"/>
            <a:round/>
            <a:headEnd type="none" w="sm" len="sm"/>
            <a:tailEnd type="none" w="sm" len="sm"/>
          </a:ln>
        </p:spPr>
      </p:cxnSp>
      <p:sp>
        <p:nvSpPr>
          <p:cNvPr id="159" name="Shape 159"/>
          <p:cNvSpPr/>
          <p:nvPr/>
        </p:nvSpPr>
        <p:spPr>
          <a:xfrm rot="-9269967">
            <a:off x="5805450" y="2428280"/>
            <a:ext cx="178737" cy="858881"/>
          </a:xfrm>
          <a:prstGeom prst="up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60" name="Shape 160"/>
          <p:cNvSpPr/>
          <p:nvPr/>
        </p:nvSpPr>
        <p:spPr>
          <a:xfrm rot="129828">
            <a:off x="5335657" y="2372488"/>
            <a:ext cx="178777" cy="858744"/>
          </a:xfrm>
          <a:prstGeom prst="upArrow">
            <a:avLst>
              <a:gd name="adj1" fmla="val 50000"/>
              <a:gd name="adj2" fmla="val 50000"/>
            </a:avLst>
          </a:prstGeom>
          <a:solidFill>
            <a:srgbClr val="00FF00"/>
          </a:solidFill>
          <a:ln w="9525" cap="flat" cmpd="sng">
            <a:solidFill>
              <a:srgbClr val="00FF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61" name="Shape 161"/>
          <p:cNvSpPr txBox="1"/>
          <p:nvPr/>
        </p:nvSpPr>
        <p:spPr>
          <a:xfrm>
            <a:off x="608344" y="3387989"/>
            <a:ext cx="1667475" cy="6176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Color everywhere you see the laser light in or around the plastic. </a:t>
            </a:r>
            <a:endParaRPr dirty="0"/>
          </a:p>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62" name="Shape 162"/>
          <p:cNvSpPr txBox="1"/>
          <p:nvPr/>
        </p:nvSpPr>
        <p:spPr>
          <a:xfrm>
            <a:off x="4782782" y="3198638"/>
            <a:ext cx="1284525" cy="864900"/>
          </a:xfrm>
          <a:prstGeom prst="rect">
            <a:avLst/>
          </a:prstGeom>
          <a:noFill/>
          <a:ln>
            <a:noFill/>
          </a:ln>
        </p:spPr>
        <p:txBody>
          <a:bodyPr spcFirstLastPara="1" wrap="square" lIns="68550" tIns="68550" rIns="68550" bIns="68550" anchor="ctr" anchorCtr="0">
            <a:noAutofit/>
          </a:bodyPr>
          <a:lstStyle/>
          <a:p>
            <a:pPr marL="0" marR="0" lvl="0" indent="0" algn="ctr" rtl="0">
              <a:lnSpc>
                <a:spcPct val="100000"/>
              </a:lnSpc>
              <a:spcBef>
                <a:spcPts val="0"/>
              </a:spcBef>
              <a:spcAft>
                <a:spcPts val="0"/>
              </a:spcAft>
              <a:buClr>
                <a:schemeClr val="dk1"/>
              </a:buClr>
              <a:buSzPts val="1050"/>
              <a:buFont typeface="Arial"/>
              <a:buNone/>
            </a:pPr>
            <a:r>
              <a:rPr lang="en" sz="1050" b="0" i="0" u="none" strike="noStrike" cap="none">
                <a:solidFill>
                  <a:schemeClr val="dk1"/>
                </a:solidFill>
                <a:latin typeface="Arial"/>
                <a:ea typeface="Arial"/>
                <a:cs typeface="Arial"/>
                <a:sym typeface="Arial"/>
              </a:rPr>
              <a:t>Draw arrows to show the various directions of travel. </a:t>
            </a:r>
            <a:endParaRPr dirty="0"/>
          </a:p>
        </p:txBody>
      </p:sp>
      <p:sp>
        <p:nvSpPr>
          <p:cNvPr id="163" name="Shape 163"/>
          <p:cNvSpPr/>
          <p:nvPr/>
        </p:nvSpPr>
        <p:spPr>
          <a:xfrm>
            <a:off x="880265" y="2406876"/>
            <a:ext cx="1123632" cy="901691"/>
          </a:xfrm>
          <a:prstGeom prst="cloud">
            <a:avLst/>
          </a:prstGeom>
          <a:solidFill>
            <a:srgbClr val="00FF00"/>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66" name="Shape 166"/>
          <p:cNvSpPr txBox="1"/>
          <p:nvPr/>
        </p:nvSpPr>
        <p:spPr>
          <a:xfrm>
            <a:off x="350151" y="1063664"/>
            <a:ext cx="6101137" cy="102068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BEFORE WE START! SAFETY REMINDER!</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AIM YOUR LASER POINTER AT ANYONE.</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ALWAYS HAVE A PATH THROUGH EACH MEDIUM AND A TARGET.</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LOOK DIRECTLY AT THE LASER POINTERS.</a:t>
            </a:r>
            <a:endParaRPr dirty="0"/>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C3C5623B-EA55-BD47-83DF-F2BC65BEE1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4328" y="2157984"/>
            <a:ext cx="1527048" cy="2350008"/>
          </a:xfrm>
          <a:prstGeom prst="rect">
            <a:avLst/>
          </a:prstGeom>
        </p:spPr>
      </p:pic>
      <p:sp>
        <p:nvSpPr>
          <p:cNvPr id="19" name="Title 1">
            <a:extLst>
              <a:ext uri="{FF2B5EF4-FFF2-40B4-BE49-F238E27FC236}">
                <a16:creationId xmlns:a16="http://schemas.microsoft.com/office/drawing/2014/main" xmlns="" id="{D9E3306D-3B3D-A348-B142-5B14D84630C1}"/>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14" name="Shape 16">
            <a:extLst>
              <a:ext uri="{FF2B5EF4-FFF2-40B4-BE49-F238E27FC236}">
                <a16:creationId xmlns:a16="http://schemas.microsoft.com/office/drawing/2014/main" xmlns="" id="{D1D99127-70F9-ED43-A8B7-63BB03A688A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91813" y="548475"/>
            <a:ext cx="6274374"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1"/>
              </a:buClr>
              <a:buSzPts val="2000"/>
              <a:buFont typeface="Arial"/>
              <a:buNone/>
            </a:pPr>
            <a:r>
              <a:rPr lang="en" sz="2000" b="1" i="0" u="none" strike="noStrike" cap="none">
                <a:solidFill>
                  <a:schemeClr val="dk1"/>
                </a:solidFill>
                <a:latin typeface="Arial"/>
                <a:ea typeface="Arial"/>
                <a:cs typeface="Arial"/>
                <a:sym typeface="Arial"/>
              </a:rPr>
              <a:t>CLASS DISCUSSION QUESTIONS</a:t>
            </a:r>
            <a:endParaRPr dirty="0">
              <a:solidFill>
                <a:schemeClr val="accent1">
                  <a:lumMod val="75000"/>
                </a:schemeClr>
              </a:solidFill>
            </a:endParaRPr>
          </a:p>
          <a:p>
            <a:pPr marL="0" marR="0" lvl="0" indent="0" algn="l" rtl="0">
              <a:lnSpc>
                <a:spcPct val="100000"/>
              </a:lnSpc>
              <a:spcBef>
                <a:spcPts val="12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
        <p:nvSpPr>
          <p:cNvPr id="172" name="Shape 172"/>
          <p:cNvSpPr txBox="1">
            <a:spLocks noGrp="1"/>
          </p:cNvSpPr>
          <p:nvPr>
            <p:ph type="body" idx="1"/>
          </p:nvPr>
        </p:nvSpPr>
        <p:spPr>
          <a:xfrm>
            <a:off x="43763" y="978000"/>
            <a:ext cx="6770475" cy="86693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Why would you use your low beam (dim) headlights in fog</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rather than your high beam (bright) headlights?</a:t>
            </a:r>
            <a:endParaRPr dirty="0"/>
          </a:p>
        </p:txBody>
      </p:sp>
      <p:pic>
        <p:nvPicPr>
          <p:cNvPr id="175" name="Shape 17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95400" y="1685675"/>
            <a:ext cx="4267200" cy="3200400"/>
          </a:xfrm>
          <a:prstGeom prst="rect">
            <a:avLst/>
          </a:prstGeom>
          <a:noFill/>
          <a:ln>
            <a:noFill/>
          </a:ln>
        </p:spPr>
      </p:pic>
      <p:sp>
        <p:nvSpPr>
          <p:cNvPr id="8" name="Title 1">
            <a:extLst>
              <a:ext uri="{FF2B5EF4-FFF2-40B4-BE49-F238E27FC236}">
                <a16:creationId xmlns:a16="http://schemas.microsoft.com/office/drawing/2014/main" xmlns="" id="{FDE45686-EA77-F74B-AEBD-2CF75C8DF645}"/>
              </a:ext>
            </a:extLst>
          </p:cNvPr>
          <p:cNvSpPr txBox="1">
            <a:spLocks/>
          </p:cNvSpPr>
          <p:nvPr/>
        </p:nvSpPr>
        <p:spPr>
          <a:xfrm>
            <a:off x="-22598" y="-1"/>
            <a:ext cx="980116"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200" dirty="0">
                <a:ln w="12700">
                  <a:solidFill>
                    <a:schemeClr val="bg1"/>
                  </a:solidFill>
                </a:ln>
              </a:rPr>
              <a:t> EXPLORE</a:t>
            </a:r>
          </a:p>
        </p:txBody>
      </p:sp>
      <p:sp>
        <p:nvSpPr>
          <p:cNvPr id="9" name="Title 1">
            <a:extLst>
              <a:ext uri="{FF2B5EF4-FFF2-40B4-BE49-F238E27FC236}">
                <a16:creationId xmlns:a16="http://schemas.microsoft.com/office/drawing/2014/main" xmlns="" id="{85D17B89-19E6-6C40-80BC-71FAF0DA0A51}"/>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7" name="Shape 16">
            <a:extLst>
              <a:ext uri="{FF2B5EF4-FFF2-40B4-BE49-F238E27FC236}">
                <a16:creationId xmlns:a16="http://schemas.microsoft.com/office/drawing/2014/main" xmlns="" id="{A98A5118-63BE-464A-BFEB-AC829BFD684E}"/>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23" name="Rectangle 22">
            <a:extLst>
              <a:ext uri="{FF2B5EF4-FFF2-40B4-BE49-F238E27FC236}">
                <a16:creationId xmlns:a16="http://schemas.microsoft.com/office/drawing/2014/main" xmlns="" id="{C76EB14E-3E6F-5642-AFC8-A81512720835}"/>
              </a:ext>
            </a:extLst>
          </p:cNvPr>
          <p:cNvSpPr/>
          <p:nvPr/>
        </p:nvSpPr>
        <p:spPr>
          <a:xfrm>
            <a:off x="1140864" y="587189"/>
            <a:ext cx="2686858" cy="3394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9681E2AA-845D-1B41-844A-5DDCA4C471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317" t="37119" b="17532"/>
          <a:stretch/>
        </p:blipFill>
        <p:spPr>
          <a:xfrm>
            <a:off x="502930" y="2032229"/>
            <a:ext cx="6167815" cy="2258902"/>
          </a:xfrm>
          <a:prstGeom prst="rect">
            <a:avLst/>
          </a:prstGeom>
        </p:spPr>
      </p:pic>
      <p:sp>
        <p:nvSpPr>
          <p:cNvPr id="180" name="Shape 180"/>
          <p:cNvSpPr txBox="1">
            <a:spLocks noGrp="1"/>
          </p:cNvSpPr>
          <p:nvPr>
            <p:ph type="body" idx="1"/>
          </p:nvPr>
        </p:nvSpPr>
        <p:spPr>
          <a:xfrm>
            <a:off x="233775" y="533312"/>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2"/>
              </a:buClr>
              <a:buSzPts val="2000"/>
              <a:buFont typeface="Arial"/>
              <a:buNone/>
            </a:pPr>
            <a:r>
              <a:rPr lang="en" sz="2000" b="1" i="0" u="none" strike="noStrike" cap="none">
                <a:solidFill>
                  <a:srgbClr val="000000"/>
                </a:solidFill>
                <a:latin typeface="Arial"/>
                <a:ea typeface="Arial"/>
                <a:cs typeface="Arial"/>
                <a:sym typeface="Arial"/>
              </a:rPr>
              <a:t>STUDENT ACTIVITY:  REFRACTION</a:t>
            </a:r>
            <a:endParaRPr dirty="0"/>
          </a:p>
        </p:txBody>
      </p:sp>
      <p:cxnSp>
        <p:nvCxnSpPr>
          <p:cNvPr id="186" name="Shape 186"/>
          <p:cNvCxnSpPr/>
          <p:nvPr/>
        </p:nvCxnSpPr>
        <p:spPr>
          <a:xfrm>
            <a:off x="-2643263" y="2381698"/>
            <a:ext cx="0" cy="537750"/>
          </a:xfrm>
          <a:prstGeom prst="straightConnector1">
            <a:avLst/>
          </a:prstGeom>
          <a:noFill/>
          <a:ln w="76200" cap="flat" cmpd="sng">
            <a:solidFill>
              <a:srgbClr val="0000FF"/>
            </a:solidFill>
            <a:prstDash val="solid"/>
            <a:round/>
            <a:headEnd type="none" w="sm" len="sm"/>
            <a:tailEnd type="none" w="sm" len="sm"/>
          </a:ln>
        </p:spPr>
      </p:cxnSp>
      <p:cxnSp>
        <p:nvCxnSpPr>
          <p:cNvPr id="187" name="Shape 187"/>
          <p:cNvCxnSpPr/>
          <p:nvPr/>
        </p:nvCxnSpPr>
        <p:spPr>
          <a:xfrm>
            <a:off x="-1691251" y="2381698"/>
            <a:ext cx="0" cy="537750"/>
          </a:xfrm>
          <a:prstGeom prst="straightConnector1">
            <a:avLst/>
          </a:prstGeom>
          <a:noFill/>
          <a:ln w="76200" cap="flat" cmpd="sng">
            <a:solidFill>
              <a:srgbClr val="0000FF"/>
            </a:solidFill>
            <a:prstDash val="solid"/>
            <a:round/>
            <a:headEnd type="none" w="sm" len="sm"/>
            <a:tailEnd type="none" w="sm" len="sm"/>
          </a:ln>
        </p:spPr>
      </p:cxnSp>
      <p:sp>
        <p:nvSpPr>
          <p:cNvPr id="188" name="Shape 188"/>
          <p:cNvSpPr txBox="1"/>
          <p:nvPr/>
        </p:nvSpPr>
        <p:spPr>
          <a:xfrm>
            <a:off x="-2738888" y="2093642"/>
            <a:ext cx="227475" cy="2999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1050"/>
              <a:buFont typeface="Impact"/>
              <a:buNone/>
            </a:pPr>
            <a:r>
              <a:rPr lang="en" sz="1050" b="0" i="0" u="none" strike="noStrike" cap="none">
                <a:solidFill>
                  <a:schemeClr val="dk1"/>
                </a:solidFill>
                <a:latin typeface="Impact"/>
                <a:ea typeface="Impact"/>
                <a:cs typeface="Impact"/>
                <a:sym typeface="Impact"/>
              </a:rPr>
              <a:t>1</a:t>
            </a:r>
            <a:endParaRPr dirty="0"/>
          </a:p>
        </p:txBody>
      </p:sp>
      <p:sp>
        <p:nvSpPr>
          <p:cNvPr id="189" name="Shape 189"/>
          <p:cNvSpPr txBox="1"/>
          <p:nvPr/>
        </p:nvSpPr>
        <p:spPr>
          <a:xfrm>
            <a:off x="3205789" y="3069531"/>
            <a:ext cx="227475" cy="2999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1050"/>
              <a:buFont typeface="Impact"/>
              <a:buNone/>
            </a:pPr>
            <a:r>
              <a:rPr lang="en" sz="1050" b="1" i="0" u="none" strike="noStrike" cap="none">
                <a:solidFill>
                  <a:schemeClr val="dk1"/>
                </a:solidFill>
                <a:latin typeface="Arial" panose="020B0604020202020204" pitchFamily="34" charset="0"/>
                <a:ea typeface="Impact"/>
                <a:cs typeface="Arial" panose="020B0604020202020204" pitchFamily="34" charset="0"/>
                <a:sym typeface="Impact"/>
              </a:rPr>
              <a:t>1</a:t>
            </a:r>
            <a:endParaRPr b="1" dirty="0">
              <a:latin typeface="Arial" panose="020B0604020202020204" pitchFamily="34" charset="0"/>
              <a:cs typeface="Arial" panose="020B0604020202020204" pitchFamily="34" charset="0"/>
            </a:endParaRPr>
          </a:p>
        </p:txBody>
      </p:sp>
      <p:sp>
        <p:nvSpPr>
          <p:cNvPr id="190" name="Shape 190"/>
          <p:cNvSpPr txBox="1"/>
          <p:nvPr/>
        </p:nvSpPr>
        <p:spPr>
          <a:xfrm>
            <a:off x="-1792051" y="2125536"/>
            <a:ext cx="276075" cy="2999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1050"/>
              <a:buFont typeface="Impact"/>
              <a:buNone/>
            </a:pPr>
            <a:r>
              <a:rPr lang="en" sz="1050" b="0" i="0" u="none" strike="noStrike" cap="none">
                <a:solidFill>
                  <a:schemeClr val="dk1"/>
                </a:solidFill>
                <a:latin typeface="Impact"/>
                <a:ea typeface="Impact"/>
                <a:cs typeface="Impact"/>
                <a:sym typeface="Impact"/>
              </a:rPr>
              <a:t>2</a:t>
            </a:r>
            <a:endParaRPr dirty="0"/>
          </a:p>
        </p:txBody>
      </p:sp>
      <p:sp>
        <p:nvSpPr>
          <p:cNvPr id="191" name="Shape 191"/>
          <p:cNvSpPr txBox="1"/>
          <p:nvPr/>
        </p:nvSpPr>
        <p:spPr>
          <a:xfrm>
            <a:off x="3181480" y="3564100"/>
            <a:ext cx="276075" cy="2999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1050"/>
              <a:buFont typeface="Impact"/>
              <a:buNone/>
            </a:pPr>
            <a:r>
              <a:rPr lang="en" sz="1050" b="1" i="0" u="none" strike="noStrike" cap="none">
                <a:solidFill>
                  <a:schemeClr val="dk1"/>
                </a:solidFill>
                <a:latin typeface="Arial" panose="020B0604020202020204" pitchFamily="34" charset="0"/>
                <a:ea typeface="Impact"/>
                <a:cs typeface="Arial" panose="020B0604020202020204" pitchFamily="34" charset="0"/>
                <a:sym typeface="Impact"/>
              </a:rPr>
              <a:t>2</a:t>
            </a:r>
            <a:endParaRPr b="1" dirty="0">
              <a:latin typeface="Arial" panose="020B0604020202020204" pitchFamily="34" charset="0"/>
              <a:cs typeface="Arial" panose="020B0604020202020204" pitchFamily="34" charset="0"/>
            </a:endParaRPr>
          </a:p>
        </p:txBody>
      </p:sp>
      <p:sp>
        <p:nvSpPr>
          <p:cNvPr id="192" name="Shape 192"/>
          <p:cNvSpPr txBox="1"/>
          <p:nvPr/>
        </p:nvSpPr>
        <p:spPr>
          <a:xfrm rot="-5400000">
            <a:off x="5538394" y="3048534"/>
            <a:ext cx="1882350" cy="1347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0" i="0" u="none" strike="noStrike" cap="none">
                <a:solidFill>
                  <a:srgbClr val="000000"/>
                </a:solidFill>
                <a:latin typeface="Arial"/>
                <a:ea typeface="Arial"/>
                <a:cs typeface="Arial"/>
                <a:sym typeface="Arial"/>
              </a:rPr>
              <a:t>WALL OR WHITE PAPER</a:t>
            </a:r>
            <a:endParaRPr dirty="0"/>
          </a:p>
        </p:txBody>
      </p:sp>
      <p:sp>
        <p:nvSpPr>
          <p:cNvPr id="193" name="Shape 193"/>
          <p:cNvSpPr txBox="1"/>
          <p:nvPr/>
        </p:nvSpPr>
        <p:spPr>
          <a:xfrm>
            <a:off x="71562" y="4194613"/>
            <a:ext cx="3049186" cy="68576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000" b="0" i="0" u="none" strike="noStrike" cap="none">
                <a:solidFill>
                  <a:srgbClr val="000000"/>
                </a:solidFill>
                <a:latin typeface="Arial"/>
                <a:ea typeface="Arial"/>
                <a:cs typeface="Arial"/>
                <a:sym typeface="Arial"/>
              </a:rPr>
              <a:t>COMPLETE THE STRAW’S IMAGE, FOR EACH GLASS, BELOW THE SURFACE OF THE WATER. </a:t>
            </a:r>
            <a:endParaRPr sz="1050" dirty="0"/>
          </a:p>
        </p:txBody>
      </p:sp>
      <p:sp>
        <p:nvSpPr>
          <p:cNvPr id="196" name="Shape 196"/>
          <p:cNvSpPr txBox="1"/>
          <p:nvPr/>
        </p:nvSpPr>
        <p:spPr>
          <a:xfrm>
            <a:off x="378432" y="1127983"/>
            <a:ext cx="6101137" cy="102068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BEFORE WE START! SAFETY REMINDER!</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AIM YOUR LASER POINTER AT ANYONE.</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ALWAYS HAVE A PATH THROUGH EACH MEDIUM AND A TARGET.</a:t>
            </a:r>
            <a:endParaRPr dirty="0"/>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DO </a:t>
            </a:r>
            <a:r>
              <a:rPr lang="en" sz="1400" b="0" i="0" u="sng" strike="noStrike" cap="none">
                <a:solidFill>
                  <a:srgbClr val="000000"/>
                </a:solidFill>
                <a:latin typeface="Arial"/>
                <a:ea typeface="Arial"/>
                <a:cs typeface="Arial"/>
                <a:sym typeface="Arial"/>
              </a:rPr>
              <a:t>NOT</a:t>
            </a:r>
            <a:r>
              <a:rPr lang="en" sz="1400" b="0" i="0" u="none" strike="noStrike" cap="none">
                <a:solidFill>
                  <a:srgbClr val="000000"/>
                </a:solidFill>
                <a:latin typeface="Arial"/>
                <a:ea typeface="Arial"/>
                <a:cs typeface="Arial"/>
                <a:sym typeface="Arial"/>
              </a:rPr>
              <a:t> LOOK DIRECTLY AT THE LASER POINTERS.</a:t>
            </a:r>
            <a:endParaRPr dirty="0"/>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2" name="Title 1">
            <a:extLst>
              <a:ext uri="{FF2B5EF4-FFF2-40B4-BE49-F238E27FC236}">
                <a16:creationId xmlns:a16="http://schemas.microsoft.com/office/drawing/2014/main" xmlns="" id="{91F49A5E-A79A-7641-92BD-CD58E9CFCF88}"/>
              </a:ext>
            </a:extLst>
          </p:cNvPr>
          <p:cNvSpPr txBox="1">
            <a:spLocks/>
          </p:cNvSpPr>
          <p:nvPr/>
        </p:nvSpPr>
        <p:spPr>
          <a:xfrm>
            <a:off x="-22598" y="-1"/>
            <a:ext cx="980116"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200" dirty="0">
                <a:ln w="12700">
                  <a:solidFill>
                    <a:schemeClr val="bg1"/>
                  </a:solidFill>
                </a:ln>
              </a:rPr>
              <a:t> EXPLORE</a:t>
            </a:r>
          </a:p>
        </p:txBody>
      </p:sp>
      <p:sp>
        <p:nvSpPr>
          <p:cNvPr id="24" name="Title 1">
            <a:extLst>
              <a:ext uri="{FF2B5EF4-FFF2-40B4-BE49-F238E27FC236}">
                <a16:creationId xmlns:a16="http://schemas.microsoft.com/office/drawing/2014/main" xmlns="" id="{430385E7-7B0B-CE41-A6BA-6F7FBFA19D01}"/>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16" name="Shape 16">
            <a:extLst>
              <a:ext uri="{FF2B5EF4-FFF2-40B4-BE49-F238E27FC236}">
                <a16:creationId xmlns:a16="http://schemas.microsoft.com/office/drawing/2014/main" xmlns="" id="{F4C0FC2D-1A7E-ED42-959B-922BBEE5FB03}"/>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14</a:t>
            </a:fld>
            <a:endParaRPr lang="en"/>
          </a:p>
        </p:txBody>
      </p:sp>
      <p:sp>
        <p:nvSpPr>
          <p:cNvPr id="17" name="Shape 193"/>
          <p:cNvSpPr txBox="1"/>
          <p:nvPr/>
        </p:nvSpPr>
        <p:spPr>
          <a:xfrm>
            <a:off x="3518090" y="4194613"/>
            <a:ext cx="3243127" cy="68576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000" b="0" i="0" u="none" strike="noStrike" cap="none" dirty="0">
                <a:solidFill>
                  <a:srgbClr val="000000"/>
                </a:solidFill>
                <a:latin typeface="Arial"/>
                <a:ea typeface="Arial"/>
                <a:cs typeface="Arial"/>
                <a:sym typeface="Arial"/>
              </a:rPr>
              <a:t>COMPLETE THE LASER’S IMAGE, FOR EACH </a:t>
            </a:r>
            <a:r>
              <a:rPr lang="en" sz="1000" dirty="0"/>
              <a:t>POSITION</a:t>
            </a:r>
            <a:r>
              <a:rPr lang="en" sz="1000" b="0" i="0" u="none" strike="noStrike" cap="none" dirty="0">
                <a:solidFill>
                  <a:srgbClr val="000000"/>
                </a:solidFill>
                <a:latin typeface="Arial"/>
                <a:ea typeface="Arial"/>
                <a:cs typeface="Arial"/>
                <a:sym typeface="Arial"/>
              </a:rPr>
              <a:t>, AS IT TRAVELS THROUGH THE WATER. </a:t>
            </a:r>
            <a:endParaRPr sz="10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0" y="356616"/>
            <a:ext cx="685800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1"/>
              </a:buClr>
              <a:buSzPts val="2000"/>
              <a:buFont typeface="Arial"/>
              <a:buNone/>
            </a:pPr>
            <a:r>
              <a:rPr lang="en" sz="2000" b="1" i="0" u="none" strike="noStrike" cap="none">
                <a:solidFill>
                  <a:schemeClr val="dk1"/>
                </a:solidFill>
                <a:latin typeface="Arial"/>
                <a:ea typeface="Arial"/>
                <a:cs typeface="Arial"/>
                <a:sym typeface="Arial"/>
              </a:rPr>
              <a:t>CLASS DISCUSSION QUESTION</a:t>
            </a:r>
            <a:endParaRPr dirty="0">
              <a:solidFill>
                <a:schemeClr val="accent1">
                  <a:lumMod val="75000"/>
                </a:schemeClr>
              </a:solidFill>
            </a:endParaRPr>
          </a:p>
          <a:p>
            <a:pPr marL="0" marR="0" lvl="0" indent="0" algn="l" rtl="0">
              <a:lnSpc>
                <a:spcPct val="100000"/>
              </a:lnSpc>
              <a:spcBef>
                <a:spcPts val="12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sp>
        <p:nvSpPr>
          <p:cNvPr id="202" name="Shape 202"/>
          <p:cNvSpPr txBox="1">
            <a:spLocks noGrp="1"/>
          </p:cNvSpPr>
          <p:nvPr>
            <p:ph type="body" idx="1"/>
          </p:nvPr>
        </p:nvSpPr>
        <p:spPr>
          <a:xfrm>
            <a:off x="237744" y="936860"/>
            <a:ext cx="6313306" cy="1614740"/>
          </a:xfrm>
          <a:prstGeom prst="rect">
            <a:avLst/>
          </a:prstGeom>
          <a:noFill/>
          <a:ln>
            <a:noFill/>
          </a:ln>
        </p:spPr>
        <p:txBody>
          <a:bodyPr spcFirstLastPara="1" wrap="square" lIns="68550" tIns="68550" rIns="68550" bIns="68550" anchor="t" anchorCtr="0">
            <a:noAutofit/>
          </a:bodyPr>
          <a:lstStyle/>
          <a:p>
            <a:pPr marL="0" marR="0" lvl="0" indent="635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In America, low beam headlights provide a distribution of light to illuminate the roadway in front of and to the right of the driver. Why? </a:t>
            </a: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What about in countries where they drive on the other side of the road? </a:t>
            </a:r>
            <a:endParaRPr dirty="0"/>
          </a:p>
          <a:p>
            <a:pPr marL="335756" marR="0" lvl="0" indent="7143" algn="l" rtl="0">
              <a:lnSpc>
                <a:spcPct val="100000"/>
              </a:lnSpc>
              <a:spcBef>
                <a:spcPts val="750"/>
              </a:spcBef>
              <a:spcAft>
                <a:spcPts val="0"/>
              </a:spcAft>
              <a:buClr>
                <a:schemeClr val="dk2"/>
              </a:buClr>
              <a:buSzPts val="825"/>
              <a:buFont typeface="Arial"/>
              <a:buNone/>
            </a:pPr>
            <a:endParaRPr sz="825"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pic>
        <p:nvPicPr>
          <p:cNvPr id="205" name="Shape 20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97683" y="1875523"/>
            <a:ext cx="4193427" cy="2011680"/>
          </a:xfrm>
          <a:prstGeom prst="rect">
            <a:avLst/>
          </a:prstGeom>
          <a:noFill/>
          <a:ln>
            <a:noFill/>
          </a:ln>
        </p:spPr>
      </p:pic>
      <p:sp>
        <p:nvSpPr>
          <p:cNvPr id="206" name="Shape 206"/>
          <p:cNvSpPr txBox="1"/>
          <p:nvPr/>
        </p:nvSpPr>
        <p:spPr>
          <a:xfrm>
            <a:off x="3243379" y="3640982"/>
            <a:ext cx="2247731"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dirty="0">
                <a:solidFill>
                  <a:srgbClr val="000000"/>
                </a:solidFill>
                <a:latin typeface="Arial"/>
                <a:ea typeface="Arial"/>
                <a:cs typeface="Arial"/>
                <a:sym typeface="Arial"/>
              </a:rPr>
              <a:t>Credit: Sapphire Technical Solutions</a:t>
            </a:r>
            <a:endParaRPr sz="1000" b="0" i="0" u="none" strike="noStrike" cap="none" dirty="0">
              <a:solidFill>
                <a:srgbClr val="000000"/>
              </a:solidFill>
              <a:latin typeface="Arial"/>
              <a:ea typeface="Arial"/>
              <a:cs typeface="Arial"/>
              <a:sym typeface="Arial"/>
            </a:endParaRPr>
          </a:p>
        </p:txBody>
      </p:sp>
      <p:sp>
        <p:nvSpPr>
          <p:cNvPr id="8" name="Rectangle 7">
            <a:extLst>
              <a:ext uri="{FF2B5EF4-FFF2-40B4-BE49-F238E27FC236}">
                <a16:creationId xmlns:a16="http://schemas.microsoft.com/office/drawing/2014/main" xmlns="" id="{A367CAC3-BF63-CD49-B031-C55E56AE801C}"/>
              </a:ext>
            </a:extLst>
          </p:cNvPr>
          <p:cNvSpPr/>
          <p:nvPr/>
        </p:nvSpPr>
        <p:spPr>
          <a:xfrm>
            <a:off x="-10540" y="-1570"/>
            <a:ext cx="956001"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1972C31B-0753-D347-9161-D78C5BF2A090}"/>
              </a:ext>
            </a:extLst>
          </p:cNvPr>
          <p:cNvSpPr txBox="1">
            <a:spLocks/>
          </p:cNvSpPr>
          <p:nvPr/>
        </p:nvSpPr>
        <p:spPr>
          <a:xfrm>
            <a:off x="-22598" y="-1"/>
            <a:ext cx="6880598" cy="343069"/>
          </a:xfrm>
          <a:prstGeom prst="rect">
            <a:avLst/>
          </a:prstGeom>
          <a:solidFill>
            <a:schemeClr val="accent1"/>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EXPLORE</a:t>
            </a:r>
          </a:p>
        </p:txBody>
      </p:sp>
      <p:sp>
        <p:nvSpPr>
          <p:cNvPr id="10" name="Shape 16">
            <a:extLst>
              <a:ext uri="{FF2B5EF4-FFF2-40B4-BE49-F238E27FC236}">
                <a16:creationId xmlns:a16="http://schemas.microsoft.com/office/drawing/2014/main" xmlns="" id="{4E021E36-710C-4347-B5EA-FEA49E35F07E}"/>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15</a:t>
            </a:fld>
            <a:endParaRPr lang="en"/>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4" name="Rectangle 3">
            <a:extLst>
              <a:ext uri="{FF2B5EF4-FFF2-40B4-BE49-F238E27FC236}">
                <a16:creationId xmlns:a16="http://schemas.microsoft.com/office/drawing/2014/main" xmlns="" id="{8F09AD2D-328F-E54C-9CE3-E485D19A6452}"/>
              </a:ext>
            </a:extLst>
          </p:cNvPr>
          <p:cNvSpPr/>
          <p:nvPr/>
        </p:nvSpPr>
        <p:spPr>
          <a:xfrm>
            <a:off x="367645" y="2583712"/>
            <a:ext cx="6490355" cy="84131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xmlns="" id="{93D4CA59-EFBC-994E-9629-6D0B697847DC}"/>
              </a:ext>
            </a:extLst>
          </p:cNvPr>
          <p:cNvSpPr txBox="1">
            <a:spLocks/>
          </p:cNvSpPr>
          <p:nvPr/>
        </p:nvSpPr>
        <p:spPr>
          <a:xfrm>
            <a:off x="467916" y="1294365"/>
            <a:ext cx="5915025" cy="214153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n w="12700">
                  <a:solidFill>
                    <a:schemeClr val="bg1"/>
                  </a:solidFill>
                </a:ln>
              </a:rPr>
              <a:t>EXPLAIN</a:t>
            </a:r>
          </a:p>
        </p:txBody>
      </p:sp>
      <p:sp>
        <p:nvSpPr>
          <p:cNvPr id="5" name="Shape 16">
            <a:extLst>
              <a:ext uri="{FF2B5EF4-FFF2-40B4-BE49-F238E27FC236}">
                <a16:creationId xmlns:a16="http://schemas.microsoft.com/office/drawing/2014/main" xmlns="" id="{A3DBCC64-EB8D-AD40-822D-EF1521355E1D}"/>
              </a:ext>
            </a:extLst>
          </p:cNvPr>
          <p:cNvSpPr txBox="1">
            <a:spLocks/>
          </p:cNvSpPr>
          <p:nvPr/>
        </p:nvSpPr>
        <p:spPr>
          <a:xfrm>
            <a:off x="6446475" y="4772599"/>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16</a:t>
            </a:fld>
            <a:endParaRPr lang="en">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15" name="Rectangle 14">
            <a:extLst>
              <a:ext uri="{FF2B5EF4-FFF2-40B4-BE49-F238E27FC236}">
                <a16:creationId xmlns:a16="http://schemas.microsoft.com/office/drawing/2014/main" xmlns="" id="{8BB25951-4C96-6C43-A21E-9D643EB72535}"/>
              </a:ext>
            </a:extLst>
          </p:cNvPr>
          <p:cNvSpPr/>
          <p:nvPr/>
        </p:nvSpPr>
        <p:spPr>
          <a:xfrm>
            <a:off x="1661908" y="584093"/>
            <a:ext cx="3558678" cy="3394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Shape 217"/>
          <p:cNvSpPr txBox="1">
            <a:spLocks noGrp="1"/>
          </p:cNvSpPr>
          <p:nvPr>
            <p:ph type="body" idx="1"/>
          </p:nvPr>
        </p:nvSpPr>
        <p:spPr>
          <a:xfrm>
            <a:off x="233775" y="548103"/>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Roboto"/>
              <a:buNone/>
            </a:pPr>
            <a:r>
              <a:rPr lang="en" sz="2000" b="1" i="0" u="none" strike="noStrike" cap="none" dirty="0">
                <a:solidFill>
                  <a:schemeClr val="dk1"/>
                </a:solidFill>
                <a:latin typeface="Roboto"/>
                <a:ea typeface="Roboto"/>
                <a:cs typeface="Roboto"/>
                <a:sym typeface="Roboto"/>
              </a:rPr>
              <a:t>TEACHER DEMONSTRATION:</a:t>
            </a:r>
            <a:br>
              <a:rPr lang="en" sz="2000" b="1" i="0" u="none" strike="noStrike" cap="none" dirty="0">
                <a:solidFill>
                  <a:schemeClr val="dk1"/>
                </a:solidFill>
                <a:latin typeface="Roboto"/>
                <a:ea typeface="Roboto"/>
                <a:cs typeface="Roboto"/>
                <a:sym typeface="Roboto"/>
              </a:rPr>
            </a:br>
            <a:r>
              <a:rPr lang="en" sz="500" b="1" i="0" u="none" strike="noStrike" cap="none" dirty="0">
                <a:solidFill>
                  <a:schemeClr val="dk1"/>
                </a:solidFill>
                <a:latin typeface="Roboto"/>
                <a:ea typeface="Roboto"/>
                <a:cs typeface="Roboto"/>
                <a:sym typeface="Roboto"/>
              </a:rPr>
              <a:t/>
            </a:r>
            <a:br>
              <a:rPr lang="en" sz="500" b="1" i="0" u="none" strike="noStrike" cap="none" dirty="0">
                <a:solidFill>
                  <a:schemeClr val="dk1"/>
                </a:solidFill>
                <a:latin typeface="Roboto"/>
                <a:ea typeface="Roboto"/>
                <a:cs typeface="Roboto"/>
                <a:sym typeface="Roboto"/>
              </a:rPr>
            </a:br>
            <a:r>
              <a:rPr lang="en" sz="2000" b="1" i="0" u="none" strike="noStrike" cap="all" dirty="0">
                <a:solidFill>
                  <a:schemeClr val="dk1"/>
                </a:solidFill>
                <a:latin typeface="Roboto"/>
                <a:ea typeface="Roboto"/>
                <a:cs typeface="Roboto"/>
                <a:sym typeface="Roboto"/>
              </a:rPr>
              <a:t>Light Through a Glass Sphere</a:t>
            </a:r>
            <a:endParaRPr cap="all" dirty="0"/>
          </a:p>
        </p:txBody>
      </p:sp>
      <p:sp>
        <p:nvSpPr>
          <p:cNvPr id="218" name="Shape 218"/>
          <p:cNvSpPr txBox="1"/>
          <p:nvPr/>
        </p:nvSpPr>
        <p:spPr>
          <a:xfrm rot="5400000">
            <a:off x="5379545" y="3461369"/>
            <a:ext cx="1686391" cy="314880"/>
          </a:xfrm>
          <a:prstGeom prst="rect">
            <a:avLst/>
          </a:prstGeom>
          <a:noFill/>
          <a:ln w="9525" cap="flat" cmpd="sng">
            <a:solidFill>
              <a:schemeClr val="dk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WHITE PAPER</a:t>
            </a:r>
            <a:endParaRPr sz="1050" b="0" i="0" u="none" strike="noStrike" cap="none" dirty="0">
              <a:solidFill>
                <a:srgbClr val="000000"/>
              </a:solidFill>
              <a:latin typeface="Arial"/>
              <a:ea typeface="Arial"/>
              <a:cs typeface="Arial"/>
              <a:sym typeface="Arial"/>
            </a:endParaRPr>
          </a:p>
        </p:txBody>
      </p:sp>
      <p:sp>
        <p:nvSpPr>
          <p:cNvPr id="219" name="Shape 219"/>
          <p:cNvSpPr txBox="1">
            <a:spLocks noGrp="1"/>
          </p:cNvSpPr>
          <p:nvPr>
            <p:ph type="body" idx="1"/>
          </p:nvPr>
        </p:nvSpPr>
        <p:spPr>
          <a:xfrm>
            <a:off x="467654" y="1521859"/>
            <a:ext cx="5795696" cy="946604"/>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Where does the light go? Draw arrows and color to illustrate what you see as the light from the flashlight and laser is transmitted through the glass sphere. </a:t>
            </a:r>
            <a:endParaRPr dirty="0"/>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pic>
        <p:nvPicPr>
          <p:cNvPr id="220" name="Shape 2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7053" y="2692652"/>
            <a:ext cx="4991583" cy="1828800"/>
          </a:xfrm>
          <a:prstGeom prst="rect">
            <a:avLst/>
          </a:prstGeom>
          <a:noFill/>
          <a:ln>
            <a:noFill/>
          </a:ln>
        </p:spPr>
      </p:pic>
      <p:sp>
        <p:nvSpPr>
          <p:cNvPr id="223" name="Shape 223"/>
          <p:cNvSpPr txBox="1"/>
          <p:nvPr/>
        </p:nvSpPr>
        <p:spPr>
          <a:xfrm>
            <a:off x="4048686" y="4277111"/>
            <a:ext cx="1685700" cy="3462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LARGE GLASS SPHERE</a:t>
            </a:r>
            <a:endParaRPr dirty="0"/>
          </a:p>
        </p:txBody>
      </p:sp>
      <p:sp>
        <p:nvSpPr>
          <p:cNvPr id="224" name="Shape 224"/>
          <p:cNvSpPr txBox="1"/>
          <p:nvPr/>
        </p:nvSpPr>
        <p:spPr>
          <a:xfrm>
            <a:off x="1033082" y="2692285"/>
            <a:ext cx="924489"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 sz="1050" b="0" i="0" u="none" strike="noStrike" cap="none">
                <a:solidFill>
                  <a:schemeClr val="lt1"/>
                </a:solidFill>
                <a:latin typeface="Arial"/>
                <a:ea typeface="Arial"/>
                <a:cs typeface="Arial"/>
                <a:sym typeface="Arial"/>
              </a:rPr>
              <a:t>LIGHT FROM</a:t>
            </a:r>
            <a:endParaRPr dirty="0"/>
          </a:p>
          <a:p>
            <a:pPr marL="0" marR="0" lvl="0" indent="0" algn="ctr" rtl="0">
              <a:lnSpc>
                <a:spcPct val="100000"/>
              </a:lnSpc>
              <a:spcBef>
                <a:spcPts val="0"/>
              </a:spcBef>
              <a:spcAft>
                <a:spcPts val="0"/>
              </a:spcAft>
              <a:buClr>
                <a:schemeClr val="lt1"/>
              </a:buClr>
              <a:buSzPts val="1050"/>
              <a:buFont typeface="Arial"/>
              <a:buNone/>
            </a:pPr>
            <a:r>
              <a:rPr lang="en" sz="1050" b="0" i="0" u="none" strike="noStrike" cap="none">
                <a:solidFill>
                  <a:schemeClr val="lt1"/>
                </a:solidFill>
                <a:latin typeface="Arial"/>
                <a:ea typeface="Arial"/>
                <a:cs typeface="Arial"/>
                <a:sym typeface="Arial"/>
              </a:rPr>
              <a:t>TEACHER</a:t>
            </a:r>
            <a:endParaRPr sz="1050" b="0" i="0" u="none" strike="noStrike" cap="none" dirty="0">
              <a:solidFill>
                <a:schemeClr val="lt1"/>
              </a:solidFill>
              <a:latin typeface="Arial"/>
              <a:ea typeface="Arial"/>
              <a:cs typeface="Arial"/>
              <a:sym typeface="Arial"/>
            </a:endParaRPr>
          </a:p>
        </p:txBody>
      </p:sp>
      <p:cxnSp>
        <p:nvCxnSpPr>
          <p:cNvPr id="225" name="Shape 225"/>
          <p:cNvCxnSpPr/>
          <p:nvPr/>
        </p:nvCxnSpPr>
        <p:spPr>
          <a:xfrm>
            <a:off x="3294062" y="3434963"/>
            <a:ext cx="970059" cy="0"/>
          </a:xfrm>
          <a:prstGeom prst="straightConnector1">
            <a:avLst/>
          </a:prstGeom>
          <a:noFill/>
          <a:ln w="28575" cap="flat" cmpd="sng">
            <a:solidFill>
              <a:srgbClr val="FDA739"/>
            </a:solidFill>
            <a:prstDash val="solid"/>
            <a:round/>
            <a:headEnd type="none" w="sm" len="sm"/>
            <a:tailEnd type="triangle" w="med" len="med"/>
          </a:ln>
        </p:spPr>
      </p:cxnSp>
      <p:sp>
        <p:nvSpPr>
          <p:cNvPr id="12" name="Shape 218"/>
          <p:cNvSpPr txBox="1"/>
          <p:nvPr/>
        </p:nvSpPr>
        <p:spPr>
          <a:xfrm rot="16200000" flipH="1">
            <a:off x="-100393" y="3461369"/>
            <a:ext cx="1686391" cy="314880"/>
          </a:xfrm>
          <a:prstGeom prst="rect">
            <a:avLst/>
          </a:prstGeom>
          <a:noFill/>
          <a:ln w="9525" cap="flat" cmpd="sng">
            <a:solidFill>
              <a:schemeClr val="dk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WHITE WALL/PAPER</a:t>
            </a:r>
            <a:endParaRPr sz="1050" b="0" i="0" u="none" strike="noStrike" cap="none" dirty="0">
              <a:solidFill>
                <a:srgbClr val="000000"/>
              </a:solidFill>
              <a:latin typeface="Arial"/>
              <a:ea typeface="Arial"/>
              <a:cs typeface="Arial"/>
              <a:sym typeface="Arial"/>
            </a:endParaRPr>
          </a:p>
        </p:txBody>
      </p:sp>
      <p:sp>
        <p:nvSpPr>
          <p:cNvPr id="13" name="Rectangle 12">
            <a:extLst>
              <a:ext uri="{FF2B5EF4-FFF2-40B4-BE49-F238E27FC236}">
                <a16:creationId xmlns:a16="http://schemas.microsoft.com/office/drawing/2014/main" xmlns="" id="{6109E9D1-2EC4-0640-B1D2-D4819542B7CE}"/>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xmlns="" id="{9851B032-5B13-244B-8A3A-5F18710AA8FF}"/>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6" name="Shape 16">
            <a:extLst>
              <a:ext uri="{FF2B5EF4-FFF2-40B4-BE49-F238E27FC236}">
                <a16:creationId xmlns:a16="http://schemas.microsoft.com/office/drawing/2014/main" xmlns="" id="{C6F21A63-3C9D-5E48-B512-C0463D973B9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17</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15" name="Rectangle 14">
            <a:extLst>
              <a:ext uri="{FF2B5EF4-FFF2-40B4-BE49-F238E27FC236}">
                <a16:creationId xmlns:a16="http://schemas.microsoft.com/office/drawing/2014/main" xmlns="" id="{8BB25951-4C96-6C43-A21E-9D643EB72535}"/>
              </a:ext>
            </a:extLst>
          </p:cNvPr>
          <p:cNvSpPr/>
          <p:nvPr/>
        </p:nvSpPr>
        <p:spPr>
          <a:xfrm>
            <a:off x="1661908" y="584093"/>
            <a:ext cx="3558678" cy="3394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Shape 217"/>
          <p:cNvSpPr txBox="1">
            <a:spLocks noGrp="1"/>
          </p:cNvSpPr>
          <p:nvPr>
            <p:ph type="body" idx="1"/>
          </p:nvPr>
        </p:nvSpPr>
        <p:spPr>
          <a:xfrm>
            <a:off x="233775" y="548103"/>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Roboto"/>
              <a:buNone/>
            </a:pPr>
            <a:r>
              <a:rPr lang="en" sz="2000" b="1" i="0" u="none" strike="noStrike" cap="none" dirty="0">
                <a:solidFill>
                  <a:schemeClr val="dk1"/>
                </a:solidFill>
                <a:latin typeface="Roboto"/>
                <a:ea typeface="Roboto"/>
                <a:cs typeface="Roboto"/>
                <a:sym typeface="Roboto"/>
              </a:rPr>
              <a:t>TEACHER DEMONSTRATION:</a:t>
            </a:r>
            <a:br>
              <a:rPr lang="en" sz="2000" b="1" i="0" u="none" strike="noStrike" cap="none" dirty="0">
                <a:solidFill>
                  <a:schemeClr val="dk1"/>
                </a:solidFill>
                <a:latin typeface="Roboto"/>
                <a:ea typeface="Roboto"/>
                <a:cs typeface="Roboto"/>
                <a:sym typeface="Roboto"/>
              </a:rPr>
            </a:br>
            <a:r>
              <a:rPr lang="en" sz="500" b="1" i="0" u="none" strike="noStrike" cap="none" dirty="0">
                <a:solidFill>
                  <a:schemeClr val="dk1"/>
                </a:solidFill>
                <a:latin typeface="Roboto"/>
                <a:ea typeface="Roboto"/>
                <a:cs typeface="Roboto"/>
                <a:sym typeface="Roboto"/>
              </a:rPr>
              <a:t/>
            </a:r>
            <a:br>
              <a:rPr lang="en" sz="500" b="1" i="0" u="none" strike="noStrike" cap="none" dirty="0">
                <a:solidFill>
                  <a:schemeClr val="dk1"/>
                </a:solidFill>
                <a:latin typeface="Roboto"/>
                <a:ea typeface="Roboto"/>
                <a:cs typeface="Roboto"/>
                <a:sym typeface="Roboto"/>
              </a:rPr>
            </a:br>
            <a:r>
              <a:rPr lang="en" sz="2000" b="1" i="0" u="none" strike="noStrike" cap="none" dirty="0">
                <a:solidFill>
                  <a:schemeClr val="dk1"/>
                </a:solidFill>
                <a:latin typeface="Roboto"/>
                <a:ea typeface="Roboto"/>
                <a:cs typeface="Roboto"/>
                <a:sym typeface="Roboto"/>
              </a:rPr>
              <a:t>Retroreflection </a:t>
            </a:r>
            <a:endParaRPr dirty="0"/>
          </a:p>
        </p:txBody>
      </p:sp>
      <p:sp>
        <p:nvSpPr>
          <p:cNvPr id="13" name="Rectangle 12">
            <a:extLst>
              <a:ext uri="{FF2B5EF4-FFF2-40B4-BE49-F238E27FC236}">
                <a16:creationId xmlns:a16="http://schemas.microsoft.com/office/drawing/2014/main" xmlns="" id="{6109E9D1-2EC4-0640-B1D2-D4819542B7CE}"/>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xmlns="" id="{9851B032-5B13-244B-8A3A-5F18710AA8FF}"/>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6" name="Shape 16">
            <a:extLst>
              <a:ext uri="{FF2B5EF4-FFF2-40B4-BE49-F238E27FC236}">
                <a16:creationId xmlns:a16="http://schemas.microsoft.com/office/drawing/2014/main" xmlns="" id="{C6F21A63-3C9D-5E48-B512-C0463D973B9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18</a:t>
            </a:fld>
            <a:endParaRPr lang="en"/>
          </a:p>
        </p:txBody>
      </p:sp>
      <p:grpSp>
        <p:nvGrpSpPr>
          <p:cNvPr id="8" name="Group 7"/>
          <p:cNvGrpSpPr>
            <a:grpSpLocks noChangeAspect="1"/>
          </p:cNvGrpSpPr>
          <p:nvPr/>
        </p:nvGrpSpPr>
        <p:grpSpPr>
          <a:xfrm>
            <a:off x="388455" y="1631083"/>
            <a:ext cx="6081090" cy="2743200"/>
            <a:chOff x="1671108" y="3410480"/>
            <a:chExt cx="7337425" cy="3309937"/>
          </a:xfrm>
        </p:grpSpPr>
        <p:graphicFrame>
          <p:nvGraphicFramePr>
            <p:cNvPr id="9" name="Object 3"/>
            <p:cNvGraphicFramePr>
              <a:graphicFrameLocks/>
            </p:cNvGraphicFramePr>
            <p:nvPr>
              <p:extLst>
                <p:ext uri="{D42A27DB-BD31-4B8C-83A1-F6EECF244321}">
                  <p14:modId xmlns:p14="http://schemas.microsoft.com/office/powerpoint/2010/main" val="4147218110"/>
                </p:ext>
              </p:extLst>
            </p:nvPr>
          </p:nvGraphicFramePr>
          <p:xfrm>
            <a:off x="5554133" y="5063067"/>
            <a:ext cx="3390900" cy="1657350"/>
          </p:xfrm>
          <a:graphic>
            <a:graphicData uri="http://schemas.openxmlformats.org/presentationml/2006/ole">
              <mc:AlternateContent xmlns:mc="http://schemas.openxmlformats.org/markup-compatibility/2006">
                <mc:Choice xmlns:v="urn:schemas-microsoft-com:vml" Requires="v">
                  <p:oleObj spid="_x0000_s1038" name="Drawing" r:id="rId4" imgW="4444920" imgH="1911240" progId="Presentations.Drawing.10">
                    <p:embed/>
                  </p:oleObj>
                </mc:Choice>
                <mc:Fallback>
                  <p:oleObj name="Drawing" r:id="rId4" imgW="4444920" imgH="1911240" progId="Presentations.Drawing.10">
                    <p:embed/>
                    <p:pic>
                      <p:nvPicPr>
                        <p:cNvPr id="7"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4133" y="5063067"/>
                          <a:ext cx="339090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4"/>
            <p:cNvSpPr>
              <a:spLocks noChangeShapeType="1"/>
            </p:cNvSpPr>
            <p:nvPr/>
          </p:nvSpPr>
          <p:spPr bwMode="auto">
            <a:xfrm>
              <a:off x="1671108" y="6688667"/>
              <a:ext cx="7337425" cy="0"/>
            </a:xfrm>
            <a:prstGeom prst="line">
              <a:avLst/>
            </a:prstGeom>
            <a:noFill/>
            <a:ln w="19050">
              <a:solidFill>
                <a:srgbClr val="C0C0C0"/>
              </a:solidFill>
              <a:round/>
              <a:headEnd type="none" w="sm" len="sm"/>
              <a:tailEnd type="none" w="sm" len="sm"/>
            </a:ln>
            <a:effectLst/>
          </p:spPr>
          <p:txBody>
            <a:bodyPr wrap="none" anchor="ctr"/>
            <a:lstStyle/>
            <a:p>
              <a:endParaRPr lang="en-US" dirty="0"/>
            </a:p>
          </p:txBody>
        </p:sp>
        <p:sp>
          <p:nvSpPr>
            <p:cNvPr id="11" name="Line 5"/>
            <p:cNvSpPr>
              <a:spLocks noChangeShapeType="1"/>
            </p:cNvSpPr>
            <p:nvPr/>
          </p:nvSpPr>
          <p:spPr bwMode="auto">
            <a:xfrm flipH="1" flipV="1">
              <a:off x="1807633" y="4821767"/>
              <a:ext cx="3759200" cy="1158875"/>
            </a:xfrm>
            <a:prstGeom prst="line">
              <a:avLst/>
            </a:prstGeom>
            <a:noFill/>
            <a:ln w="25400">
              <a:solidFill>
                <a:schemeClr val="accent1"/>
              </a:solidFill>
              <a:prstDash val="lgDash"/>
              <a:round/>
              <a:headEnd type="none" w="sm" len="sm"/>
              <a:tailEnd type="stealth" w="lg" len="lg"/>
            </a:ln>
            <a:effectLst/>
          </p:spPr>
          <p:txBody>
            <a:bodyPr wrap="none" anchor="ctr"/>
            <a:lstStyle/>
            <a:p>
              <a:endParaRPr lang="en-US" dirty="0"/>
            </a:p>
          </p:txBody>
        </p:sp>
        <p:sp>
          <p:nvSpPr>
            <p:cNvPr id="12" name="Line 6"/>
            <p:cNvSpPr>
              <a:spLocks noChangeShapeType="1"/>
            </p:cNvSpPr>
            <p:nvPr/>
          </p:nvSpPr>
          <p:spPr bwMode="auto">
            <a:xfrm flipH="1" flipV="1">
              <a:off x="1782233" y="4809067"/>
              <a:ext cx="4546600" cy="460375"/>
            </a:xfrm>
            <a:prstGeom prst="line">
              <a:avLst/>
            </a:prstGeom>
            <a:noFill/>
            <a:ln w="25400">
              <a:solidFill>
                <a:schemeClr val="accent1"/>
              </a:solidFill>
              <a:prstDash val="lgDash"/>
              <a:round/>
              <a:headEnd type="stealth" w="lg" len="lg"/>
              <a:tailEnd type="none" w="sm" len="sm"/>
            </a:ln>
            <a:effectLst/>
          </p:spPr>
          <p:txBody>
            <a:bodyPr wrap="none" anchor="ctr"/>
            <a:lstStyle/>
            <a:p>
              <a:endParaRPr lang="en-US" dirty="0"/>
            </a:p>
          </p:txBody>
        </p:sp>
        <p:grpSp>
          <p:nvGrpSpPr>
            <p:cNvPr id="17" name="Group 16"/>
            <p:cNvGrpSpPr>
              <a:grpSpLocks/>
            </p:cNvGrpSpPr>
            <p:nvPr/>
          </p:nvGrpSpPr>
          <p:grpSpPr bwMode="auto">
            <a:xfrm>
              <a:off x="4930248" y="3410480"/>
              <a:ext cx="979488" cy="2401887"/>
              <a:chOff x="2855" y="1263"/>
              <a:chExt cx="617" cy="1513"/>
            </a:xfrm>
          </p:grpSpPr>
          <p:sp>
            <p:nvSpPr>
              <p:cNvPr id="27" name="Text Box 11"/>
              <p:cNvSpPr txBox="1">
                <a:spLocks noChangeArrowheads="1"/>
              </p:cNvSpPr>
              <p:nvPr/>
            </p:nvSpPr>
            <p:spPr bwMode="auto">
              <a:xfrm>
                <a:off x="2855" y="1263"/>
                <a:ext cx="617" cy="233"/>
              </a:xfrm>
              <a:prstGeom prst="rect">
                <a:avLst/>
              </a:prstGeom>
              <a:noFill/>
              <a:ln w="9525">
                <a:noFill/>
                <a:miter lim="800000"/>
                <a:headEnd/>
                <a:tailEnd/>
              </a:ln>
              <a:effectLst/>
            </p:spPr>
            <p:txBody>
              <a:bodyPr wrap="none">
                <a:spAutoFit/>
              </a:bodyPr>
              <a:lstStyle/>
              <a:p>
                <a:r>
                  <a:rPr lang="en-US" b="1" i="1" dirty="0">
                    <a:latin typeface="Tahoma" pitchFamily="34" charset="0"/>
                  </a:rPr>
                  <a:t>Source</a:t>
                </a:r>
              </a:p>
            </p:txBody>
          </p:sp>
          <p:sp>
            <p:nvSpPr>
              <p:cNvPr id="28" name="Line 12"/>
              <p:cNvSpPr>
                <a:spLocks noChangeShapeType="1"/>
              </p:cNvSpPr>
              <p:nvPr/>
            </p:nvSpPr>
            <p:spPr bwMode="auto">
              <a:xfrm>
                <a:off x="3197" y="1547"/>
                <a:ext cx="35" cy="1229"/>
              </a:xfrm>
              <a:prstGeom prst="line">
                <a:avLst/>
              </a:prstGeom>
              <a:noFill/>
              <a:ln w="28575">
                <a:solidFill>
                  <a:schemeClr val="tx1"/>
                </a:solidFill>
                <a:round/>
                <a:headEnd/>
                <a:tailEnd type="triangle" w="med" len="med"/>
              </a:ln>
              <a:effectLst/>
            </p:spPr>
            <p:txBody>
              <a:bodyPr/>
              <a:lstStyle/>
              <a:p>
                <a:endParaRPr lang="en-US" dirty="0"/>
              </a:p>
            </p:txBody>
          </p:sp>
        </p:grpSp>
        <p:grpSp>
          <p:nvGrpSpPr>
            <p:cNvPr id="18" name="Group 17"/>
            <p:cNvGrpSpPr>
              <a:grpSpLocks/>
            </p:cNvGrpSpPr>
            <p:nvPr/>
          </p:nvGrpSpPr>
          <p:grpSpPr bwMode="auto">
            <a:xfrm>
              <a:off x="6557431" y="3410480"/>
              <a:ext cx="1323975" cy="1716087"/>
              <a:chOff x="3880" y="1263"/>
              <a:chExt cx="834" cy="1081"/>
            </a:xfrm>
          </p:grpSpPr>
          <p:sp>
            <p:nvSpPr>
              <p:cNvPr id="25" name="Text Box 14"/>
              <p:cNvSpPr txBox="1">
                <a:spLocks noChangeArrowheads="1"/>
              </p:cNvSpPr>
              <p:nvPr/>
            </p:nvSpPr>
            <p:spPr bwMode="auto">
              <a:xfrm>
                <a:off x="3936" y="1263"/>
                <a:ext cx="778" cy="233"/>
              </a:xfrm>
              <a:prstGeom prst="rect">
                <a:avLst/>
              </a:prstGeom>
              <a:noFill/>
              <a:ln w="9525">
                <a:noFill/>
                <a:miter lim="800000"/>
                <a:headEnd/>
                <a:tailEnd/>
              </a:ln>
              <a:effectLst/>
            </p:spPr>
            <p:txBody>
              <a:bodyPr wrap="none">
                <a:spAutoFit/>
              </a:bodyPr>
              <a:lstStyle/>
              <a:p>
                <a:r>
                  <a:rPr lang="en-US" b="1" i="1" dirty="0">
                    <a:latin typeface="Tahoma" pitchFamily="34" charset="0"/>
                  </a:rPr>
                  <a:t>Receptor</a:t>
                </a:r>
              </a:p>
            </p:txBody>
          </p:sp>
          <p:sp>
            <p:nvSpPr>
              <p:cNvPr id="26" name="Line 15"/>
              <p:cNvSpPr>
                <a:spLocks noChangeShapeType="1"/>
              </p:cNvSpPr>
              <p:nvPr/>
            </p:nvSpPr>
            <p:spPr bwMode="auto">
              <a:xfrm flipH="1">
                <a:off x="3880" y="1547"/>
                <a:ext cx="432" cy="797"/>
              </a:xfrm>
              <a:prstGeom prst="line">
                <a:avLst/>
              </a:prstGeom>
              <a:noFill/>
              <a:ln w="28575">
                <a:solidFill>
                  <a:schemeClr val="tx1"/>
                </a:solidFill>
                <a:round/>
                <a:headEnd/>
                <a:tailEnd type="triangle" w="med" len="med"/>
              </a:ln>
              <a:effectLst/>
            </p:spPr>
            <p:txBody>
              <a:bodyPr/>
              <a:lstStyle/>
              <a:p>
                <a:endParaRPr lang="en-US" dirty="0"/>
              </a:p>
            </p:txBody>
          </p:sp>
        </p:grpSp>
        <p:grpSp>
          <p:nvGrpSpPr>
            <p:cNvPr id="19" name="Group 18"/>
            <p:cNvGrpSpPr>
              <a:grpSpLocks/>
            </p:cNvGrpSpPr>
            <p:nvPr/>
          </p:nvGrpSpPr>
          <p:grpSpPr bwMode="auto">
            <a:xfrm>
              <a:off x="1794933" y="3450167"/>
              <a:ext cx="1143000" cy="1282700"/>
              <a:chOff x="880" y="1288"/>
              <a:chExt cx="720" cy="808"/>
            </a:xfrm>
          </p:grpSpPr>
          <p:sp>
            <p:nvSpPr>
              <p:cNvPr id="23" name="Text Box 17"/>
              <p:cNvSpPr txBox="1">
                <a:spLocks noChangeArrowheads="1"/>
              </p:cNvSpPr>
              <p:nvPr/>
            </p:nvSpPr>
            <p:spPr bwMode="auto">
              <a:xfrm>
                <a:off x="1164" y="1288"/>
                <a:ext cx="436" cy="233"/>
              </a:xfrm>
              <a:prstGeom prst="rect">
                <a:avLst/>
              </a:prstGeom>
              <a:noFill/>
              <a:ln w="9525">
                <a:noFill/>
                <a:miter lim="800000"/>
                <a:headEnd/>
                <a:tailEnd/>
              </a:ln>
              <a:effectLst/>
            </p:spPr>
            <p:txBody>
              <a:bodyPr wrap="none">
                <a:spAutoFit/>
              </a:bodyPr>
              <a:lstStyle/>
              <a:p>
                <a:r>
                  <a:rPr lang="en-US" b="1" i="1" dirty="0">
                    <a:latin typeface="Tahoma" pitchFamily="34" charset="0"/>
                  </a:rPr>
                  <a:t>Sign</a:t>
                </a:r>
              </a:p>
            </p:txBody>
          </p:sp>
          <p:sp>
            <p:nvSpPr>
              <p:cNvPr id="24" name="Line 18"/>
              <p:cNvSpPr>
                <a:spLocks noChangeShapeType="1"/>
              </p:cNvSpPr>
              <p:nvPr/>
            </p:nvSpPr>
            <p:spPr bwMode="auto">
              <a:xfrm flipH="1">
                <a:off x="880" y="1555"/>
                <a:ext cx="502" cy="541"/>
              </a:xfrm>
              <a:prstGeom prst="line">
                <a:avLst/>
              </a:prstGeom>
              <a:noFill/>
              <a:ln w="28575">
                <a:solidFill>
                  <a:schemeClr val="tx1"/>
                </a:solidFill>
                <a:round/>
                <a:headEnd/>
                <a:tailEnd type="triangle" w="med" len="med"/>
              </a:ln>
              <a:effectLst/>
            </p:spPr>
            <p:txBody>
              <a:bodyPr/>
              <a:lstStyle/>
              <a:p>
                <a:endParaRPr lang="en-US" dirty="0"/>
              </a:p>
            </p:txBody>
          </p:sp>
        </p:grpSp>
        <p:grpSp>
          <p:nvGrpSpPr>
            <p:cNvPr id="20" name="Group 28"/>
            <p:cNvGrpSpPr>
              <a:grpSpLocks/>
            </p:cNvGrpSpPr>
            <p:nvPr/>
          </p:nvGrpSpPr>
          <p:grpSpPr bwMode="auto">
            <a:xfrm>
              <a:off x="1744133" y="4555067"/>
              <a:ext cx="31750" cy="2133600"/>
              <a:chOff x="848" y="1984"/>
              <a:chExt cx="20" cy="1344"/>
            </a:xfrm>
          </p:grpSpPr>
          <p:sp>
            <p:nvSpPr>
              <p:cNvPr id="21" name="Line 29"/>
              <p:cNvSpPr>
                <a:spLocks noChangeShapeType="1"/>
              </p:cNvSpPr>
              <p:nvPr/>
            </p:nvSpPr>
            <p:spPr bwMode="auto">
              <a:xfrm>
                <a:off x="848" y="1984"/>
                <a:ext cx="0" cy="1344"/>
              </a:xfrm>
              <a:prstGeom prst="line">
                <a:avLst/>
              </a:prstGeom>
              <a:noFill/>
              <a:ln w="19050">
                <a:solidFill>
                  <a:schemeClr val="tx1"/>
                </a:solidFill>
                <a:round/>
                <a:headEnd/>
                <a:tailEnd/>
              </a:ln>
              <a:effectLst/>
            </p:spPr>
            <p:txBody>
              <a:bodyPr/>
              <a:lstStyle/>
              <a:p>
                <a:endParaRPr lang="en-US" dirty="0"/>
              </a:p>
            </p:txBody>
          </p:sp>
          <p:sp>
            <p:nvSpPr>
              <p:cNvPr id="22" name="Line 30"/>
              <p:cNvSpPr>
                <a:spLocks noChangeShapeType="1"/>
              </p:cNvSpPr>
              <p:nvPr/>
            </p:nvSpPr>
            <p:spPr bwMode="auto">
              <a:xfrm>
                <a:off x="868" y="2024"/>
                <a:ext cx="0" cy="264"/>
              </a:xfrm>
              <a:prstGeom prst="line">
                <a:avLst/>
              </a:prstGeom>
              <a:noFill/>
              <a:ln w="57150">
                <a:solidFill>
                  <a:srgbClr val="FF0000"/>
                </a:solidFill>
                <a:round/>
                <a:headEnd/>
                <a:tailEnd/>
              </a:ln>
              <a:effectLst/>
            </p:spPr>
            <p:txBody>
              <a:bodyPr/>
              <a:lstStyle/>
              <a:p>
                <a:endParaRPr lang="en-US" dirty="0"/>
              </a:p>
            </p:txBody>
          </p:sp>
        </p:grpSp>
      </p:grpSp>
    </p:spTree>
    <p:extLst>
      <p:ext uri="{BB962C8B-B14F-4D97-AF65-F5344CB8AC3E}">
        <p14:creationId xmlns:p14="http://schemas.microsoft.com/office/powerpoint/2010/main" val="4022764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15" name="Rectangle 14">
            <a:extLst>
              <a:ext uri="{FF2B5EF4-FFF2-40B4-BE49-F238E27FC236}">
                <a16:creationId xmlns:a16="http://schemas.microsoft.com/office/drawing/2014/main" xmlns="" id="{EF002975-1E57-3C43-97BE-88BD483A9087}"/>
              </a:ext>
            </a:extLst>
          </p:cNvPr>
          <p:cNvSpPr/>
          <p:nvPr/>
        </p:nvSpPr>
        <p:spPr>
          <a:xfrm>
            <a:off x="797091" y="622741"/>
            <a:ext cx="2475704" cy="3394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1" name="Shape 231"/>
          <p:cNvSpPr txBox="1">
            <a:spLocks noGrp="1"/>
          </p:cNvSpPr>
          <p:nvPr>
            <p:ph type="body" idx="1"/>
          </p:nvPr>
        </p:nvSpPr>
        <p:spPr>
          <a:xfrm>
            <a:off x="233775" y="570618"/>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 </a:t>
            </a:r>
            <a:r>
              <a:rPr lang="en" sz="2000" b="1" i="0" u="none" strike="noStrike" cap="all" dirty="0">
                <a:solidFill>
                  <a:schemeClr val="dk1"/>
                </a:solidFill>
                <a:latin typeface="Roboto"/>
                <a:ea typeface="Roboto"/>
                <a:cs typeface="Roboto"/>
                <a:sym typeface="Roboto"/>
              </a:rPr>
              <a:t>Does Color Matter? </a:t>
            </a:r>
            <a:endParaRPr sz="2000" b="1" i="0" u="none" strike="noStrike" cap="all" dirty="0">
              <a:solidFill>
                <a:schemeClr val="dk1"/>
              </a:solidFill>
              <a:latin typeface="Roboto"/>
              <a:ea typeface="Roboto"/>
              <a:cs typeface="Roboto"/>
              <a:sym typeface="Roboto"/>
            </a:endParaRPr>
          </a:p>
        </p:txBody>
      </p:sp>
      <p:sp>
        <p:nvSpPr>
          <p:cNvPr id="232" name="Shape 232"/>
          <p:cNvSpPr/>
          <p:nvPr/>
        </p:nvSpPr>
        <p:spPr>
          <a:xfrm>
            <a:off x="519694" y="3063422"/>
            <a:ext cx="810900" cy="756225"/>
          </a:xfrm>
          <a:prstGeom prst="ellipse">
            <a:avLst/>
          </a:prstGeom>
          <a:no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33" name="Shape 233"/>
          <p:cNvSpPr/>
          <p:nvPr/>
        </p:nvSpPr>
        <p:spPr>
          <a:xfrm>
            <a:off x="1745240" y="3063422"/>
            <a:ext cx="810900" cy="756225"/>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34" name="Shape 234"/>
          <p:cNvSpPr/>
          <p:nvPr/>
        </p:nvSpPr>
        <p:spPr>
          <a:xfrm>
            <a:off x="3023550" y="3063422"/>
            <a:ext cx="810900" cy="756225"/>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35" name="Shape 235"/>
          <p:cNvSpPr/>
          <p:nvPr/>
        </p:nvSpPr>
        <p:spPr>
          <a:xfrm>
            <a:off x="4254806" y="3063422"/>
            <a:ext cx="810900" cy="756225"/>
          </a:xfrm>
          <a:prstGeom prst="ellipse">
            <a:avLst/>
          </a:prstGeom>
          <a:solidFill>
            <a:srgbClr val="38761D"/>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36" name="Shape 236"/>
          <p:cNvSpPr/>
          <p:nvPr/>
        </p:nvSpPr>
        <p:spPr>
          <a:xfrm>
            <a:off x="5527406" y="3063422"/>
            <a:ext cx="810900" cy="756225"/>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37" name="Shape 237"/>
          <p:cNvSpPr txBox="1">
            <a:spLocks noGrp="1"/>
          </p:cNvSpPr>
          <p:nvPr>
            <p:ph type="body" idx="1"/>
          </p:nvPr>
        </p:nvSpPr>
        <p:spPr>
          <a:xfrm>
            <a:off x="237744" y="1033272"/>
            <a:ext cx="6468681" cy="1797392"/>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Which colors retroreflect light the best?</a:t>
            </a:r>
            <a:endParaRPr dirty="0"/>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 </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Choose a clear marble and four other marbles of your choice. Place them on a light colored or white background. Holding the flashlight on your chin, shine the light directly on each marble.</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13" name="Rectangle 12">
            <a:extLst>
              <a:ext uri="{FF2B5EF4-FFF2-40B4-BE49-F238E27FC236}">
                <a16:creationId xmlns:a16="http://schemas.microsoft.com/office/drawing/2014/main" xmlns="" id="{3B629A6F-5A7F-0740-BF89-B98290A81C40}"/>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xmlns="" id="{1CC559C9-BAC3-3646-8C60-958A0443F571}"/>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2" name="Shape 16">
            <a:extLst>
              <a:ext uri="{FF2B5EF4-FFF2-40B4-BE49-F238E27FC236}">
                <a16:creationId xmlns:a16="http://schemas.microsoft.com/office/drawing/2014/main" xmlns="" id="{FDC93DA9-4E48-DA49-8D7A-37E5A2D90B6A}"/>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14" name="Rectangle 13">
            <a:extLst>
              <a:ext uri="{FF2B5EF4-FFF2-40B4-BE49-F238E27FC236}">
                <a16:creationId xmlns:a16="http://schemas.microsoft.com/office/drawing/2014/main" xmlns="" id="{0BD7CA13-32EE-AB49-B287-D21980A314BE}"/>
              </a:ext>
            </a:extLst>
          </p:cNvPr>
          <p:cNvSpPr/>
          <p:nvPr/>
        </p:nvSpPr>
        <p:spPr>
          <a:xfrm>
            <a:off x="386498" y="2583712"/>
            <a:ext cx="6471501" cy="84131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xmlns="" id="{0AA7B33A-0139-514B-8E8C-858C559AB43C}"/>
              </a:ext>
            </a:extLst>
          </p:cNvPr>
          <p:cNvSpPr>
            <a:spLocks noGrp="1"/>
          </p:cNvSpPr>
          <p:nvPr>
            <p:ph type="title"/>
          </p:nvPr>
        </p:nvSpPr>
        <p:spPr>
          <a:xfrm>
            <a:off x="467916" y="2583712"/>
            <a:ext cx="5915025" cy="841314"/>
          </a:xfrm>
        </p:spPr>
        <p:txBody>
          <a:bodyPr/>
          <a:lstStyle/>
          <a:p>
            <a:r>
              <a:rPr lang="en-US" dirty="0"/>
              <a:t>ENGAGE</a:t>
            </a:r>
            <a:endParaRPr lang="en-US" dirty="0">
              <a:solidFill>
                <a:srgbClr val="FF0000"/>
              </a:solidFill>
            </a:endParaRPr>
          </a:p>
        </p:txBody>
      </p:sp>
      <p:sp>
        <p:nvSpPr>
          <p:cNvPr id="4" name="Shape 16">
            <a:extLst>
              <a:ext uri="{FF2B5EF4-FFF2-40B4-BE49-F238E27FC236}">
                <a16:creationId xmlns:a16="http://schemas.microsoft.com/office/drawing/2014/main" xmlns="" id="{8C8E363F-4C6A-C947-8984-0E056B17057C}"/>
              </a:ext>
            </a:extLst>
          </p:cNvPr>
          <p:cNvSpPr txBox="1">
            <a:spLocks/>
          </p:cNvSpPr>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2</a:t>
            </a:fld>
            <a:endParaRPr lang="en">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p:nvPr/>
        </p:nvSpPr>
        <p:spPr>
          <a:xfrm>
            <a:off x="3729938" y="3012512"/>
            <a:ext cx="1995975" cy="1282500"/>
          </a:xfrm>
          <a:prstGeom prst="rect">
            <a:avLst/>
          </a:prstGeom>
          <a:solidFill>
            <a:srgbClr val="434343"/>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45" name="Shape 245"/>
          <p:cNvSpPr txBox="1">
            <a:spLocks noGrp="1"/>
          </p:cNvSpPr>
          <p:nvPr>
            <p:ph type="body" idx="1"/>
          </p:nvPr>
        </p:nvSpPr>
        <p:spPr>
          <a:xfrm>
            <a:off x="233775" y="567792"/>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2"/>
              </a:buClr>
              <a:buSzPts val="2000"/>
              <a:buFont typeface="Arial"/>
              <a:buNone/>
            </a:pPr>
            <a:r>
              <a:rPr lang="en" sz="2000" b="1" i="0" u="none" strike="noStrike" cap="none">
                <a:solidFill>
                  <a:schemeClr val="dk1"/>
                </a:solidFill>
                <a:latin typeface="Arial"/>
                <a:ea typeface="Arial"/>
                <a:cs typeface="Arial"/>
                <a:sym typeface="Arial"/>
              </a:rPr>
              <a:t>CLASS DISCUSSION QUESTION</a:t>
            </a:r>
            <a:endParaRPr sz="2000" b="0" i="0" u="none" strike="noStrike" cap="none" dirty="0">
              <a:solidFill>
                <a:srgbClr val="00B050"/>
              </a:solidFill>
              <a:latin typeface="Permanent Marker"/>
              <a:ea typeface="Permanent Marker"/>
              <a:cs typeface="Permanent Marker"/>
              <a:sym typeface="Permanent Marker"/>
            </a:endParaRPr>
          </a:p>
        </p:txBody>
      </p:sp>
      <p:sp>
        <p:nvSpPr>
          <p:cNvPr id="246" name="Shape 246"/>
          <p:cNvSpPr txBox="1">
            <a:spLocks noGrp="1"/>
          </p:cNvSpPr>
          <p:nvPr>
            <p:ph type="body" idx="1"/>
          </p:nvPr>
        </p:nvSpPr>
        <p:spPr>
          <a:xfrm>
            <a:off x="237745" y="1033272"/>
            <a:ext cx="6322082" cy="1456621"/>
          </a:xfrm>
          <a:prstGeom prst="rect">
            <a:avLst/>
          </a:prstGeom>
          <a:noFill/>
          <a:ln>
            <a:noFill/>
          </a:ln>
        </p:spPr>
        <p:txBody>
          <a:bodyPr spcFirstLastPara="1" wrap="square" lIns="68550" tIns="68550" rIns="68550" bIns="68550" anchor="t" anchorCtr="0">
            <a:noAutofit/>
          </a:bodyPr>
          <a:lstStyle/>
          <a:p>
            <a:pPr marL="0" marR="0" lvl="0" indent="635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Why did we place the marbles on a white or light colored surface?</a:t>
            </a:r>
            <a:endParaRPr dirty="0"/>
          </a:p>
          <a:p>
            <a:pPr marL="0" marR="0" lvl="0" indent="635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635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What if we placed the marbles on a dark surface?  Would it change how much light they reflect? </a:t>
            </a:r>
            <a:endParaRPr dirty="0"/>
          </a:p>
          <a:p>
            <a:pPr marL="335756" marR="0" lvl="0" indent="0" algn="ctr" rtl="0">
              <a:lnSpc>
                <a:spcPct val="100000"/>
              </a:lnSpc>
              <a:spcBef>
                <a:spcPts val="750"/>
              </a:spcBef>
              <a:spcAft>
                <a:spcPts val="0"/>
              </a:spcAft>
              <a:buClr>
                <a:schemeClr val="dk2"/>
              </a:buClr>
              <a:buSzPts val="825"/>
              <a:buFont typeface="Arial"/>
              <a:buNone/>
            </a:pPr>
            <a:endParaRPr sz="825" b="0" i="0" u="none" strike="noStrike" cap="none" dirty="0">
              <a:solidFill>
                <a:schemeClr val="dk1"/>
              </a:solidFill>
              <a:latin typeface="Roboto"/>
              <a:ea typeface="Roboto"/>
              <a:cs typeface="Roboto"/>
              <a:sym typeface="Roboto"/>
            </a:endParaRPr>
          </a:p>
        </p:txBody>
      </p:sp>
      <p:sp>
        <p:nvSpPr>
          <p:cNvPr id="247" name="Shape 247"/>
          <p:cNvSpPr/>
          <p:nvPr/>
        </p:nvSpPr>
        <p:spPr>
          <a:xfrm>
            <a:off x="1132088" y="3023705"/>
            <a:ext cx="1995975" cy="12825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48" name="Shape 248"/>
          <p:cNvSpPr/>
          <p:nvPr/>
        </p:nvSpPr>
        <p:spPr>
          <a:xfrm>
            <a:off x="4322465" y="3275649"/>
            <a:ext cx="810900" cy="756225"/>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249" name="Shape 249"/>
          <p:cNvSpPr/>
          <p:nvPr/>
        </p:nvSpPr>
        <p:spPr>
          <a:xfrm>
            <a:off x="1724615" y="3275649"/>
            <a:ext cx="810900" cy="756225"/>
          </a:xfrm>
          <a:prstGeom prst="ellipse">
            <a:avLst/>
          </a:prstGeom>
          <a:solidFill>
            <a:srgbClr val="FFD966"/>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2" name="Rectangle 11">
            <a:extLst>
              <a:ext uri="{FF2B5EF4-FFF2-40B4-BE49-F238E27FC236}">
                <a16:creationId xmlns:a16="http://schemas.microsoft.com/office/drawing/2014/main" xmlns="" id="{1C40C3B1-EF9A-E44B-A9F1-1A4D4A039B87}"/>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xmlns="" id="{AB4F1530-334B-0B42-ADBC-0AAE6E3D83DA}"/>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0" name="Shape 16">
            <a:extLst>
              <a:ext uri="{FF2B5EF4-FFF2-40B4-BE49-F238E27FC236}">
                <a16:creationId xmlns:a16="http://schemas.microsoft.com/office/drawing/2014/main" xmlns="" id="{A8C801E8-2D33-4240-8BB9-649F53DE7F41}"/>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title"/>
          </p:nvPr>
        </p:nvSpPr>
        <p:spPr>
          <a:xfrm>
            <a:off x="233775" y="603747"/>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FUN FACTS IN TRANSPORTATION</a:t>
            </a:r>
            <a:endParaRPr b="1" dirty="0">
              <a:latin typeface="Arial" panose="020B0604020202020204" pitchFamily="34" charset="0"/>
              <a:cs typeface="Arial" panose="020B0604020202020204" pitchFamily="34" charset="0"/>
            </a:endParaRPr>
          </a:p>
        </p:txBody>
      </p:sp>
      <p:sp>
        <p:nvSpPr>
          <p:cNvPr id="257" name="Shape 257"/>
          <p:cNvSpPr txBox="1">
            <a:spLocks noGrp="1"/>
          </p:cNvSpPr>
          <p:nvPr>
            <p:ph type="body" idx="1"/>
          </p:nvPr>
        </p:nvSpPr>
        <p:spPr>
          <a:xfrm>
            <a:off x="233775" y="1033272"/>
            <a:ext cx="6390450" cy="1379114"/>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Does color matter? It does when it comes to the markers along the road!  See if you can guess what each color marker indicates!</a:t>
            </a:r>
            <a:endParaRPr dirty="0"/>
          </a:p>
          <a:p>
            <a:pPr marL="0" marR="0" lvl="0" indent="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pic>
        <p:nvPicPr>
          <p:cNvPr id="260" name="Shape 2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6935" y="2151836"/>
            <a:ext cx="1219200" cy="914400"/>
          </a:xfrm>
          <a:prstGeom prst="rect">
            <a:avLst/>
          </a:prstGeom>
          <a:noFill/>
          <a:ln>
            <a:noFill/>
          </a:ln>
        </p:spPr>
      </p:pic>
      <p:pic>
        <p:nvPicPr>
          <p:cNvPr id="261" name="Shape 26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50221" y="2151836"/>
            <a:ext cx="1219200" cy="914400"/>
          </a:xfrm>
          <a:prstGeom prst="rect">
            <a:avLst/>
          </a:prstGeom>
          <a:noFill/>
          <a:ln>
            <a:noFill/>
          </a:ln>
        </p:spPr>
      </p:pic>
      <p:pic>
        <p:nvPicPr>
          <p:cNvPr id="262" name="Shape 26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311865" y="2151836"/>
            <a:ext cx="1219200" cy="914400"/>
          </a:xfrm>
          <a:prstGeom prst="rect">
            <a:avLst/>
          </a:prstGeom>
          <a:noFill/>
          <a:ln>
            <a:noFill/>
          </a:ln>
        </p:spPr>
      </p:pic>
      <p:sp>
        <p:nvSpPr>
          <p:cNvPr id="263" name="Shape 263"/>
          <p:cNvSpPr txBox="1"/>
          <p:nvPr/>
        </p:nvSpPr>
        <p:spPr>
          <a:xfrm>
            <a:off x="362250" y="3133182"/>
            <a:ext cx="1148570"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WHITE</a:t>
            </a:r>
            <a:endParaRPr dirty="0"/>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Separates traffic flow in the same direction</a:t>
            </a:r>
            <a:endParaRPr sz="1400" b="0" i="0" u="none" strike="noStrike" cap="none" dirty="0">
              <a:solidFill>
                <a:srgbClr val="000000"/>
              </a:solidFill>
              <a:latin typeface="Arial"/>
              <a:ea typeface="Arial"/>
              <a:cs typeface="Arial"/>
              <a:sym typeface="Arial"/>
            </a:endParaRPr>
          </a:p>
        </p:txBody>
      </p:sp>
      <p:sp>
        <p:nvSpPr>
          <p:cNvPr id="264" name="Shape 264"/>
          <p:cNvSpPr txBox="1"/>
          <p:nvPr/>
        </p:nvSpPr>
        <p:spPr>
          <a:xfrm>
            <a:off x="3685536" y="3132465"/>
            <a:ext cx="1148570"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1400"/>
              <a:buFont typeface="Arial"/>
              <a:buNone/>
            </a:pPr>
            <a:r>
              <a:rPr lang="en" sz="1400" b="1" i="0" u="none" strike="noStrike" cap="none">
                <a:solidFill>
                  <a:srgbClr val="FF0000"/>
                </a:solidFill>
                <a:latin typeface="Arial"/>
                <a:ea typeface="Arial"/>
                <a:cs typeface="Arial"/>
                <a:sym typeface="Arial"/>
              </a:rPr>
              <a:t>RED</a:t>
            </a:r>
            <a:endParaRPr dirty="0"/>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Indicates you are going the wrong way</a:t>
            </a:r>
            <a:endParaRPr sz="1400" b="0" i="0" u="none" strike="noStrike" cap="none" dirty="0">
              <a:solidFill>
                <a:srgbClr val="000000"/>
              </a:solidFill>
              <a:latin typeface="Arial"/>
              <a:ea typeface="Arial"/>
              <a:cs typeface="Arial"/>
              <a:sym typeface="Arial"/>
            </a:endParaRPr>
          </a:p>
        </p:txBody>
      </p:sp>
      <p:sp>
        <p:nvSpPr>
          <p:cNvPr id="265" name="Shape 265"/>
          <p:cNvSpPr txBox="1"/>
          <p:nvPr/>
        </p:nvSpPr>
        <p:spPr>
          <a:xfrm>
            <a:off x="5342810" y="3133181"/>
            <a:ext cx="1148570" cy="11695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F0"/>
              </a:buClr>
              <a:buSzPts val="1400"/>
              <a:buFont typeface="Arial"/>
              <a:buNone/>
            </a:pPr>
            <a:r>
              <a:rPr lang="en" sz="1400" b="1" i="0" u="none" strike="noStrike" cap="none">
                <a:solidFill>
                  <a:srgbClr val="00B0F0"/>
                </a:solidFill>
                <a:latin typeface="Arial"/>
                <a:ea typeface="Arial"/>
                <a:cs typeface="Arial"/>
                <a:sym typeface="Arial"/>
              </a:rPr>
              <a:t>BLUE</a:t>
            </a:r>
            <a:endParaRPr dirty="0"/>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Marks the location of fire hydrants</a:t>
            </a:r>
            <a:endParaRPr sz="1400" b="0" i="0" u="none" strike="noStrike" cap="none" dirty="0">
              <a:solidFill>
                <a:srgbClr val="000000"/>
              </a:solidFill>
              <a:latin typeface="Arial"/>
              <a:ea typeface="Arial"/>
              <a:cs typeface="Arial"/>
              <a:sym typeface="Arial"/>
            </a:endParaRPr>
          </a:p>
        </p:txBody>
      </p:sp>
      <p:pic>
        <p:nvPicPr>
          <p:cNvPr id="266" name="Shape 266"/>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988578" y="2151836"/>
            <a:ext cx="1219200" cy="914400"/>
          </a:xfrm>
          <a:prstGeom prst="rect">
            <a:avLst/>
          </a:prstGeom>
          <a:noFill/>
          <a:ln>
            <a:noFill/>
          </a:ln>
        </p:spPr>
      </p:pic>
      <p:sp>
        <p:nvSpPr>
          <p:cNvPr id="267" name="Shape 267"/>
          <p:cNvSpPr txBox="1"/>
          <p:nvPr/>
        </p:nvSpPr>
        <p:spPr>
          <a:xfrm>
            <a:off x="2028262" y="3132465"/>
            <a:ext cx="1148570" cy="138499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C000"/>
              </a:buClr>
              <a:buSzPts val="1400"/>
              <a:buFont typeface="Arial"/>
              <a:buNone/>
            </a:pPr>
            <a:r>
              <a:rPr lang="en" sz="1400" b="1" i="0" u="none" strike="noStrike" cap="none">
                <a:solidFill>
                  <a:srgbClr val="FFC000"/>
                </a:solidFill>
                <a:latin typeface="Arial"/>
                <a:ea typeface="Arial"/>
                <a:cs typeface="Arial"/>
                <a:sym typeface="Arial"/>
              </a:rPr>
              <a:t>YELLOW</a:t>
            </a:r>
            <a:endParaRPr dirty="0"/>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Separates traffic flow in the opposite direction</a:t>
            </a:r>
            <a:endParaRPr sz="1400" b="0" i="0" u="none" strike="noStrike" cap="none" dirty="0">
              <a:solidFill>
                <a:srgbClr val="000000"/>
              </a:solidFill>
              <a:latin typeface="Arial"/>
              <a:ea typeface="Arial"/>
              <a:cs typeface="Arial"/>
              <a:sym typeface="Arial"/>
            </a:endParaRPr>
          </a:p>
        </p:txBody>
      </p:sp>
      <p:sp>
        <p:nvSpPr>
          <p:cNvPr id="16" name="Rectangle 15">
            <a:extLst>
              <a:ext uri="{FF2B5EF4-FFF2-40B4-BE49-F238E27FC236}">
                <a16:creationId xmlns:a16="http://schemas.microsoft.com/office/drawing/2014/main" xmlns="" id="{5199F3FE-CE00-6849-BAAA-DEB0B69E5617}"/>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xmlns="" id="{C2F2D568-E197-3843-819B-8BA077F4344F}"/>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4" name="Shape 16">
            <a:extLst>
              <a:ext uri="{FF2B5EF4-FFF2-40B4-BE49-F238E27FC236}">
                <a16:creationId xmlns:a16="http://schemas.microsoft.com/office/drawing/2014/main" xmlns="" id="{04059590-D42A-324E-8019-238AF9E0E8C8}"/>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21</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233775" y="1918181"/>
            <a:ext cx="6390450" cy="6806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100"/>
              <a:buFont typeface="Roboto"/>
              <a:buNone/>
            </a:pPr>
            <a:r>
              <a:rPr lang="en" sz="1800" b="1" i="0" u="none" strike="noStrike" cap="none">
                <a:solidFill>
                  <a:schemeClr val="dk1"/>
                </a:solidFill>
                <a:latin typeface="Roboto"/>
                <a:ea typeface="Roboto"/>
                <a:cs typeface="Roboto"/>
                <a:sym typeface="Roboto"/>
              </a:rPr>
              <a:t>VIDEO: </a:t>
            </a:r>
            <a:r>
              <a:rPr lang="en" sz="1800" b="0" i="0" u="none" strike="noStrike" cap="none">
                <a:solidFill>
                  <a:schemeClr val="dk1"/>
                </a:solidFill>
                <a:highlight>
                  <a:srgbClr val="FFFFFF"/>
                </a:highlight>
                <a:latin typeface="Roboto"/>
                <a:ea typeface="Roboto"/>
                <a:cs typeface="Roboto"/>
                <a:sym typeface="Roboto"/>
              </a:rPr>
              <a:t>Retroreflective Materials: MAC RiAus PDplus</a:t>
            </a:r>
            <a:endParaRPr dirty="0"/>
          </a:p>
          <a:p>
            <a:pPr marL="0" marR="0" lvl="0" indent="0" algn="ctr" rtl="0">
              <a:lnSpc>
                <a:spcPct val="100000"/>
              </a:lnSpc>
              <a:spcBef>
                <a:spcPts val="750"/>
              </a:spcBef>
              <a:spcAft>
                <a:spcPts val="0"/>
              </a:spcAft>
              <a:buClr>
                <a:schemeClr val="dk1"/>
              </a:buClr>
              <a:buSzPts val="1100"/>
              <a:buFont typeface="Roboto"/>
              <a:buNone/>
            </a:pPr>
            <a:r>
              <a:rPr lang="en" sz="1800" b="1" i="0" u="none" strike="noStrike" cap="none">
                <a:solidFill>
                  <a:schemeClr val="dk1"/>
                </a:solidFill>
                <a:latin typeface="Roboto"/>
                <a:ea typeface="Roboto"/>
                <a:cs typeface="Roboto"/>
                <a:sym typeface="Roboto"/>
              </a:rPr>
              <a:t> </a:t>
            </a:r>
            <a:r>
              <a:rPr lang="en" sz="1800" b="0" i="0" u="sng" strike="noStrike" cap="none">
                <a:solidFill>
                  <a:schemeClr val="hlink"/>
                </a:solidFill>
                <a:latin typeface="Roboto"/>
                <a:ea typeface="Roboto"/>
                <a:cs typeface="Roboto"/>
                <a:sym typeface="Roboto"/>
                <a:hlinkClick r:id="rId3"/>
              </a:rPr>
              <a:t>https://www.youtube.com/watch?v=rDRTmymuNyE  </a:t>
            </a:r>
            <a:endParaRPr dirty="0"/>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275" name="Shape 275"/>
          <p:cNvSpPr txBox="1">
            <a:spLocks noGrp="1"/>
          </p:cNvSpPr>
          <p:nvPr>
            <p:ph type="title"/>
          </p:nvPr>
        </p:nvSpPr>
        <p:spPr>
          <a:xfrm>
            <a:off x="233775" y="1063626"/>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dk1"/>
                </a:solidFill>
                <a:latin typeface="+mj-lt"/>
                <a:ea typeface="Permanent Marker"/>
                <a:cs typeface="Permanent Marker"/>
                <a:sym typeface="Permanent Marker"/>
              </a:rPr>
              <a:t>VIDEO RETROREFLECTIVITY</a:t>
            </a:r>
            <a:endParaRPr b="1" dirty="0">
              <a:latin typeface="+mj-lt"/>
            </a:endParaRPr>
          </a:p>
        </p:txBody>
      </p:sp>
      <p:sp>
        <p:nvSpPr>
          <p:cNvPr id="8" name="Rectangle 7">
            <a:extLst>
              <a:ext uri="{FF2B5EF4-FFF2-40B4-BE49-F238E27FC236}">
                <a16:creationId xmlns:a16="http://schemas.microsoft.com/office/drawing/2014/main" xmlns="" id="{605C7BAE-1D74-D94A-AD18-6366B4FC7BD8}"/>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343F3C70-ED7C-2942-82C4-2C9BF01665C9}"/>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6" name="Shape 16">
            <a:extLst>
              <a:ext uri="{FF2B5EF4-FFF2-40B4-BE49-F238E27FC236}">
                <a16:creationId xmlns:a16="http://schemas.microsoft.com/office/drawing/2014/main" xmlns="" id="{24FFFF11-77A1-2149-A1D1-784DF652F7E1}"/>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13" name="Rectangle 12">
            <a:extLst>
              <a:ext uri="{FF2B5EF4-FFF2-40B4-BE49-F238E27FC236}">
                <a16:creationId xmlns:a16="http://schemas.microsoft.com/office/drawing/2014/main" xmlns="" id="{8F27D6FA-6E01-7144-90B8-FFD8CF2EE0F1}"/>
              </a:ext>
            </a:extLst>
          </p:cNvPr>
          <p:cNvSpPr/>
          <p:nvPr/>
        </p:nvSpPr>
        <p:spPr>
          <a:xfrm>
            <a:off x="205198" y="721424"/>
            <a:ext cx="1761822" cy="33949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Shape 280"/>
          <p:cNvSpPr txBox="1">
            <a:spLocks noGrp="1"/>
          </p:cNvSpPr>
          <p:nvPr>
            <p:ph type="title"/>
          </p:nvPr>
        </p:nvSpPr>
        <p:spPr>
          <a:xfrm>
            <a:off x="205198" y="689525"/>
            <a:ext cx="2716815" cy="1632440"/>
          </a:xfrm>
          <a:prstGeom prst="rect">
            <a:avLst/>
          </a:prstGeom>
          <a:noFill/>
          <a:ln>
            <a:noFill/>
          </a:ln>
        </p:spPr>
        <p:txBody>
          <a:bodyPr spcFirstLastPara="1" wrap="square" lIns="68550" tIns="68550" rIns="68550" bIns="68550" anchor="t" anchorCtr="0">
            <a:noAutofit/>
          </a:bodyPr>
          <a:lstStyle/>
          <a:p>
            <a:pPr marL="0" marR="0" lvl="0" indent="0" rtl="0">
              <a:lnSpc>
                <a:spcPct val="100000"/>
              </a:lnSpc>
              <a:spcBef>
                <a:spcPts val="0"/>
              </a:spcBef>
              <a:spcAft>
                <a:spcPts val="0"/>
              </a:spcAft>
              <a:buClr>
                <a:schemeClr val="dk1"/>
              </a:buClr>
              <a:buSzPts val="1800"/>
              <a:buFont typeface="Permanent Marker"/>
              <a:buNone/>
            </a:pPr>
            <a:r>
              <a:rPr lang="en" sz="18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EXTENSION 1:</a:t>
            </a:r>
            <a:br>
              <a:rPr lang="en" sz="18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br>
            <a:r>
              <a:rPr lang="en" sz="5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
            </a:r>
            <a:br>
              <a:rPr lang="en" sz="5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br>
            <a:r>
              <a:rPr lang="en" sz="1800" b="1" cap="all" dirty="0">
                <a:latin typeface="Arial" panose="020B0604020202020204" pitchFamily="34" charset="0"/>
                <a:ea typeface="Permanent Marker"/>
                <a:cs typeface="Arial" panose="020B0604020202020204" pitchFamily="34" charset="0"/>
              </a:rPr>
              <a:t>M</a:t>
            </a:r>
            <a:r>
              <a:rPr lang="en" sz="1800" b="1" i="0" u="none" strike="noStrike" cap="all" dirty="0">
                <a:solidFill>
                  <a:schemeClr val="dk1"/>
                </a:solidFill>
                <a:latin typeface="Arial" panose="020B0604020202020204" pitchFamily="34" charset="0"/>
                <a:cs typeface="Arial" panose="020B0604020202020204" pitchFamily="34" charset="0"/>
                <a:sym typeface="Arial"/>
              </a:rPr>
              <a:t>easuring Headlights and Calculating Averages</a:t>
            </a:r>
            <a:endParaRPr b="1" cap="all" dirty="0">
              <a:latin typeface="Arial" panose="020B0604020202020204" pitchFamily="34" charset="0"/>
              <a:cs typeface="Arial" panose="020B0604020202020204" pitchFamily="34" charset="0"/>
            </a:endParaRPr>
          </a:p>
        </p:txBody>
      </p:sp>
      <p:sp>
        <p:nvSpPr>
          <p:cNvPr id="281" name="Shape 281"/>
          <p:cNvSpPr txBox="1"/>
          <p:nvPr/>
        </p:nvSpPr>
        <p:spPr>
          <a:xfrm>
            <a:off x="205198" y="2342107"/>
            <a:ext cx="2585527" cy="2292524"/>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825"/>
              <a:buFont typeface="Roboto"/>
              <a:buNone/>
            </a:pPr>
            <a:r>
              <a:rPr lang="en" sz="1600" b="0" i="0" u="none" strike="noStrike" cap="none" dirty="0">
                <a:solidFill>
                  <a:schemeClr val="dk1"/>
                </a:solidFill>
                <a:latin typeface="Roboto"/>
                <a:ea typeface="Roboto"/>
                <a:cs typeface="Roboto"/>
                <a:sym typeface="Roboto"/>
              </a:rPr>
              <a:t>Using a meterstick, gather data on 10 different vehicles from the teacher parking lot. Measure the height from the ground to the approximate center of the headlight. Be sure to measure in meters and centimeters. </a:t>
            </a:r>
            <a:endParaRPr sz="1800" dirty="0"/>
          </a:p>
          <a:p>
            <a:pPr marL="0" marR="0" lvl="0" indent="0" algn="l" rtl="0">
              <a:lnSpc>
                <a:spcPct val="100000"/>
              </a:lnSpc>
              <a:spcBef>
                <a:spcPts val="0"/>
              </a:spcBef>
              <a:spcAft>
                <a:spcPts val="0"/>
              </a:spcAft>
              <a:buClr>
                <a:srgbClr val="000000"/>
              </a:buClr>
              <a:buSzPts val="1050"/>
              <a:buFont typeface="Arial"/>
              <a:buNone/>
            </a:pPr>
            <a:endParaRPr sz="11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xmlns="" id="{AA2B0B76-98BB-8649-ADE5-1BA4AE74D7B3}"/>
              </a:ext>
            </a:extLst>
          </p:cNvPr>
          <p:cNvGrpSpPr/>
          <p:nvPr/>
        </p:nvGrpSpPr>
        <p:grpSpPr>
          <a:xfrm>
            <a:off x="3006462" y="304658"/>
            <a:ext cx="3851538" cy="4751716"/>
            <a:chOff x="2401562" y="2207003"/>
            <a:chExt cx="2305301" cy="2844094"/>
          </a:xfrm>
        </p:grpSpPr>
        <p:pic>
          <p:nvPicPr>
            <p:cNvPr id="284" name="Shape 28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2132166" y="2476399"/>
              <a:ext cx="2844094" cy="2305301"/>
            </a:xfrm>
            <a:prstGeom prst="rect">
              <a:avLst/>
            </a:prstGeom>
            <a:noFill/>
            <a:ln>
              <a:noFill/>
            </a:ln>
          </p:spPr>
        </p:pic>
        <p:cxnSp>
          <p:nvCxnSpPr>
            <p:cNvPr id="285" name="Shape 285"/>
            <p:cNvCxnSpPr/>
            <p:nvPr/>
          </p:nvCxnSpPr>
          <p:spPr>
            <a:xfrm flipV="1">
              <a:off x="2773515" y="3554361"/>
              <a:ext cx="817717" cy="18920"/>
            </a:xfrm>
            <a:prstGeom prst="straightConnector1">
              <a:avLst/>
            </a:prstGeom>
            <a:noFill/>
            <a:ln w="28575" cap="flat" cmpd="sng">
              <a:solidFill>
                <a:srgbClr val="FF0000"/>
              </a:solidFill>
              <a:prstDash val="solid"/>
              <a:round/>
              <a:headEnd type="none" w="sm" len="sm"/>
              <a:tailEnd type="triangle" w="med" len="med"/>
            </a:ln>
          </p:spPr>
        </p:cxnSp>
      </p:grpSp>
      <p:sp>
        <p:nvSpPr>
          <p:cNvPr id="11" name="Rectangle 10">
            <a:extLst>
              <a:ext uri="{FF2B5EF4-FFF2-40B4-BE49-F238E27FC236}">
                <a16:creationId xmlns:a16="http://schemas.microsoft.com/office/drawing/2014/main" xmlns="" id="{ED6B8D44-CB3B-2E46-84A9-BD1D65FED789}"/>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xmlns="" id="{97628C93-B613-DE40-B4E9-3235DF89C437}"/>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0" name="Shape 16">
            <a:extLst>
              <a:ext uri="{FF2B5EF4-FFF2-40B4-BE49-F238E27FC236}">
                <a16:creationId xmlns:a16="http://schemas.microsoft.com/office/drawing/2014/main" xmlns="" id="{A0BEFBBC-DC3C-0946-974C-9A4A9963A94D}"/>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23</a:t>
            </a:fld>
            <a:endParaRPr lang="en">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33775" y="50885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1"/>
              </a:buClr>
              <a:buSzPts val="1800"/>
              <a:buFont typeface="Arial"/>
              <a:buNone/>
            </a:pPr>
            <a:r>
              <a:rPr lang="en" sz="2000" b="1" i="0" u="none" strike="noStrike" cap="none" dirty="0">
                <a:solidFill>
                  <a:schemeClr val="dk1"/>
                </a:solidFill>
                <a:sym typeface="Arial"/>
              </a:rPr>
              <a:t>CLASS DISCUSSION QUESTIONS</a:t>
            </a:r>
            <a:endParaRPr sz="2000" dirty="0"/>
          </a:p>
          <a:p>
            <a:pPr marL="0" marR="0" lvl="0" indent="0" algn="ctr" rtl="0">
              <a:lnSpc>
                <a:spcPct val="100000"/>
              </a:lnSpc>
              <a:spcBef>
                <a:spcPts val="1950"/>
              </a:spcBef>
              <a:spcAft>
                <a:spcPts val="0"/>
              </a:spcAft>
              <a:buClr>
                <a:schemeClr val="dk1"/>
              </a:buClr>
              <a:buSzPts val="1650"/>
              <a:buFont typeface="Arial"/>
              <a:buNone/>
            </a:pPr>
            <a:endParaRPr sz="1650" b="0" i="0" u="none" strike="noStrike" cap="none" dirty="0">
              <a:solidFill>
                <a:srgbClr val="38761D"/>
              </a:solidFill>
              <a:latin typeface="Permanent Marker"/>
              <a:ea typeface="Permanent Marker"/>
              <a:cs typeface="Permanent Marker"/>
              <a:sym typeface="Permanent Marker"/>
            </a:endParaRPr>
          </a:p>
        </p:txBody>
      </p:sp>
      <p:sp>
        <p:nvSpPr>
          <p:cNvPr id="292" name="Shape 292"/>
          <p:cNvSpPr txBox="1"/>
          <p:nvPr/>
        </p:nvSpPr>
        <p:spPr>
          <a:xfrm>
            <a:off x="237744" y="1033272"/>
            <a:ext cx="6370650" cy="9101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1800"/>
              <a:buFont typeface="Roboto"/>
              <a:buNone/>
            </a:pPr>
            <a:r>
              <a:rPr lang="en" sz="1800" b="0" i="0" u="none" strike="noStrike" cap="none" dirty="0">
                <a:solidFill>
                  <a:schemeClr val="dk1"/>
                </a:solidFill>
                <a:latin typeface="Roboto"/>
                <a:ea typeface="Roboto"/>
                <a:cs typeface="Roboto"/>
                <a:sym typeface="Roboto"/>
              </a:rPr>
              <a:t>What makes a good sampling of vehicles? How do you know?</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800"/>
              <a:buFont typeface="Roboto"/>
              <a:buNone/>
            </a:pPr>
            <a:r>
              <a:rPr lang="en" sz="1800" b="0" i="0" u="none" strike="noStrike" cap="none" dirty="0">
                <a:solidFill>
                  <a:schemeClr val="dk1"/>
                </a:solidFill>
                <a:latin typeface="Roboto"/>
                <a:ea typeface="Roboto"/>
                <a:cs typeface="Roboto"/>
                <a:sym typeface="Roboto"/>
              </a:rPr>
              <a:t>Why could it be beneficial to get some measurements from many different types of vehicles?</a:t>
            </a:r>
            <a:endParaRPr dirty="0"/>
          </a:p>
          <a:p>
            <a:pPr marL="0" marR="0" lvl="0" indent="0" algn="ctr" rtl="0">
              <a:lnSpc>
                <a:spcPct val="100000"/>
              </a:lnSpc>
              <a:spcBef>
                <a:spcPts val="750"/>
              </a:spcBef>
              <a:spcAft>
                <a:spcPts val="0"/>
              </a:spcAft>
              <a:buClr>
                <a:srgbClr val="000000"/>
              </a:buClr>
              <a:buSzPts val="1350"/>
              <a:buFont typeface="Arial"/>
              <a:buNone/>
            </a:pPr>
            <a:endParaRPr sz="135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pic>
        <p:nvPicPr>
          <p:cNvPr id="295" name="Shape 29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1284533" y="2329314"/>
            <a:ext cx="1809362" cy="2743200"/>
          </a:xfrm>
          <a:prstGeom prst="rect">
            <a:avLst/>
          </a:prstGeom>
          <a:noFill/>
          <a:ln>
            <a:noFill/>
          </a:ln>
        </p:spPr>
      </p:pic>
      <p:sp>
        <p:nvSpPr>
          <p:cNvPr id="296" name="Shape 296"/>
          <p:cNvSpPr/>
          <p:nvPr/>
        </p:nvSpPr>
        <p:spPr>
          <a:xfrm>
            <a:off x="3824579" y="2577118"/>
            <a:ext cx="2553157" cy="2247592"/>
          </a:xfrm>
          <a:prstGeom prst="verticalScroll">
            <a:avLst>
              <a:gd name="adj" fmla="val 12500"/>
            </a:avLst>
          </a:prstGeom>
          <a:solidFill>
            <a:srgbClr val="DAF000"/>
          </a:solidFill>
          <a:ln w="25400" cap="flat" cmpd="sng">
            <a:solidFill>
              <a:srgbClr val="91A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297" name="Shape 297"/>
          <p:cNvSpPr txBox="1"/>
          <p:nvPr/>
        </p:nvSpPr>
        <p:spPr>
          <a:xfrm>
            <a:off x="4142629" y="2880890"/>
            <a:ext cx="1924215" cy="1871169"/>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1"/>
              </a:buClr>
              <a:buSzPts val="856"/>
              <a:buFont typeface="Architects Daughter"/>
              <a:buNone/>
            </a:pPr>
            <a:r>
              <a:rPr lang="en" sz="1400" b="1" i="1" u="none" strike="noStrike" cap="none" dirty="0">
                <a:solidFill>
                  <a:schemeClr val="dk1"/>
                </a:solidFill>
                <a:latin typeface="+mj-lt"/>
                <a:ea typeface="Architects Daughter"/>
                <a:cs typeface="Architects Daughter"/>
                <a:sym typeface="Architects Daughter"/>
              </a:rPr>
              <a:t>The average driver sits 1.1 m or 110 cm above the road. </a:t>
            </a:r>
            <a:endParaRPr sz="1400" b="1" i="1" u="none" strike="noStrike" cap="none" dirty="0">
              <a:solidFill>
                <a:schemeClr val="dk1"/>
              </a:solidFill>
              <a:latin typeface="+mj-lt"/>
              <a:ea typeface="Architects Daughter"/>
              <a:cs typeface="Architects Daughter"/>
              <a:sym typeface="Architects Daughter"/>
            </a:endParaRPr>
          </a:p>
          <a:p>
            <a:pPr marL="0" marR="0" lvl="0" indent="0" algn="l" rtl="0">
              <a:lnSpc>
                <a:spcPct val="100000"/>
              </a:lnSpc>
              <a:spcBef>
                <a:spcPts val="750"/>
              </a:spcBef>
              <a:spcAft>
                <a:spcPts val="0"/>
              </a:spcAft>
              <a:buClr>
                <a:schemeClr val="dk1"/>
              </a:buClr>
              <a:buSzPts val="856"/>
              <a:buFont typeface="Architects Daughter"/>
              <a:buNone/>
            </a:pPr>
            <a:r>
              <a:rPr lang="en" sz="1400" b="1" i="1" u="none" strike="noStrike" cap="none" dirty="0">
                <a:solidFill>
                  <a:schemeClr val="dk1"/>
                </a:solidFill>
                <a:latin typeface="+mj-lt"/>
                <a:ea typeface="Architects Daughter"/>
                <a:cs typeface="Architects Daughter"/>
                <a:sym typeface="Architects Daughter"/>
              </a:rPr>
              <a:t>Why is this an important number</a:t>
            </a:r>
            <a:br>
              <a:rPr lang="en" sz="1400" b="1" i="1" u="none" strike="noStrike" cap="none" dirty="0">
                <a:solidFill>
                  <a:schemeClr val="dk1"/>
                </a:solidFill>
                <a:latin typeface="+mj-lt"/>
                <a:ea typeface="Architects Daughter"/>
                <a:cs typeface="Architects Daughter"/>
                <a:sym typeface="Architects Daughter"/>
              </a:rPr>
            </a:br>
            <a:r>
              <a:rPr lang="en" sz="1400" b="1" i="1" u="none" strike="noStrike" cap="none" dirty="0">
                <a:solidFill>
                  <a:schemeClr val="dk1"/>
                </a:solidFill>
                <a:latin typeface="+mj-lt"/>
                <a:ea typeface="Architects Daughter"/>
                <a:cs typeface="Architects Daughter"/>
                <a:sym typeface="Architects Daughter"/>
              </a:rPr>
              <a:t>to know? </a:t>
            </a:r>
            <a:endParaRPr dirty="0">
              <a:latin typeface="+mj-lt"/>
            </a:endParaRPr>
          </a:p>
          <a:p>
            <a:pPr marL="0" marR="0" lvl="0" indent="0" algn="l" rtl="0">
              <a:lnSpc>
                <a:spcPct val="100000"/>
              </a:lnSpc>
              <a:spcBef>
                <a:spcPts val="750"/>
              </a:spcBef>
              <a:spcAft>
                <a:spcPts val="0"/>
              </a:spcAft>
              <a:buClr>
                <a:schemeClr val="dk1"/>
              </a:buClr>
              <a:buSzPts val="1400"/>
              <a:buFont typeface="Arial"/>
              <a:buNone/>
            </a:pPr>
            <a:endParaRPr sz="1400" b="1" i="1"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000000"/>
              </a:solidFill>
              <a:latin typeface="Arial"/>
              <a:ea typeface="Arial"/>
              <a:cs typeface="Arial"/>
              <a:sym typeface="Arial"/>
            </a:endParaRPr>
          </a:p>
        </p:txBody>
      </p:sp>
      <p:sp>
        <p:nvSpPr>
          <p:cNvPr id="11" name="Rectangle 10">
            <a:extLst>
              <a:ext uri="{FF2B5EF4-FFF2-40B4-BE49-F238E27FC236}">
                <a16:creationId xmlns:a16="http://schemas.microsoft.com/office/drawing/2014/main" xmlns="" id="{2A4B4DD8-0209-1E49-938A-8F964ED0BC5B}"/>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xmlns="" id="{C4A229D6-E0BC-324E-99B3-61B40FF3D197}"/>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9" name="Shape 16">
            <a:extLst>
              <a:ext uri="{FF2B5EF4-FFF2-40B4-BE49-F238E27FC236}">
                <a16:creationId xmlns:a16="http://schemas.microsoft.com/office/drawing/2014/main" xmlns="" id="{39E76B78-F735-414F-A937-4A7FA8138F77}"/>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3" name="Shape 303"/>
          <p:cNvSpPr txBox="1">
            <a:spLocks noGrp="1"/>
          </p:cNvSpPr>
          <p:nvPr>
            <p:ph type="title"/>
          </p:nvPr>
        </p:nvSpPr>
        <p:spPr>
          <a:xfrm>
            <a:off x="246104" y="510416"/>
            <a:ext cx="6390450" cy="429525"/>
          </a:xfrm>
          <a:prstGeom prst="rect">
            <a:avLst/>
          </a:prstGeom>
          <a:noFill/>
          <a:ln>
            <a:noFill/>
          </a:ln>
        </p:spPr>
        <p:txBody>
          <a:bodyPr spcFirstLastPara="1" wrap="square" lIns="68550" tIns="68550" rIns="68550" bIns="68550" anchor="t" anchorCtr="0">
            <a:noAutofit/>
          </a:bodyPr>
          <a:lstStyle/>
          <a:p>
            <a:pPr lvl="0" algn="ctr">
              <a:lnSpc>
                <a:spcPct val="115000"/>
              </a:lnSpc>
              <a:buSzPts val="1222"/>
            </a:pPr>
            <a:r>
              <a:rPr lang="en" sz="2000" b="1" i="0" u="none" strike="noStrike" cap="none" dirty="0">
                <a:solidFill>
                  <a:schemeClr val="dk1"/>
                </a:solidFill>
                <a:latin typeface="Arial"/>
                <a:ea typeface="Arial"/>
                <a:cs typeface="Arial"/>
                <a:sym typeface="Arial"/>
              </a:rPr>
              <a:t>CLASS DISCUSSION QUESTIONS</a:t>
            </a:r>
            <a:endParaRPr sz="2000" b="0" i="0" u="none" strike="noStrike" cap="none" dirty="0">
              <a:solidFill>
                <a:srgbClr val="FF0000"/>
              </a:solidFill>
              <a:latin typeface="Permanent Marker"/>
              <a:ea typeface="Permanent Marker"/>
              <a:cs typeface="Permanent Marker"/>
              <a:sym typeface="Permanent Marker"/>
            </a:endParaRPr>
          </a:p>
          <a:p>
            <a:pPr marL="0" marR="0" lvl="0" indent="0" algn="l" rtl="0">
              <a:lnSpc>
                <a:spcPct val="100000"/>
              </a:lnSpc>
              <a:spcBef>
                <a:spcPts val="1200"/>
              </a:spcBef>
              <a:spcAft>
                <a:spcPts val="0"/>
              </a:spcAft>
              <a:buClr>
                <a:schemeClr val="dk1"/>
              </a:buClr>
              <a:buSzPts val="2800"/>
              <a:buFont typeface="Arial"/>
              <a:buNone/>
            </a:pPr>
            <a:endParaRPr sz="2800" b="0" i="0" u="none" strike="noStrike" cap="none" dirty="0">
              <a:solidFill>
                <a:schemeClr val="dk1"/>
              </a:solidFill>
              <a:latin typeface="Arial"/>
              <a:ea typeface="Arial"/>
              <a:cs typeface="Arial"/>
              <a:sym typeface="Arial"/>
            </a:endParaRPr>
          </a:p>
        </p:txBody>
      </p:sp>
      <p:pic>
        <p:nvPicPr>
          <p:cNvPr id="11" name="Shape 302"/>
          <p:cNvPicPr preferRelativeResize="0"/>
          <p:nvPr/>
        </p:nvPicPr>
        <p:blipFill rotWithShape="1">
          <a:blip r:embed="rId3" cstate="print">
            <a:alphaModFix/>
            <a:extLst>
              <a:ext uri="{28A0092B-C50C-407E-A947-70E740481C1C}">
                <a14:useLocalDpi xmlns:a14="http://schemas.microsoft.com/office/drawing/2010/main"/>
              </a:ext>
            </a:extLst>
          </a:blip>
          <a:srcRect t="7261"/>
          <a:stretch/>
        </p:blipFill>
        <p:spPr>
          <a:xfrm>
            <a:off x="3150007" y="1621114"/>
            <a:ext cx="3406728" cy="2071496"/>
          </a:xfrm>
          <a:prstGeom prst="rect">
            <a:avLst/>
          </a:prstGeom>
          <a:noFill/>
          <a:ln>
            <a:noFill/>
          </a:ln>
        </p:spPr>
      </p:pic>
      <p:sp>
        <p:nvSpPr>
          <p:cNvPr id="12" name="TextBox 11"/>
          <p:cNvSpPr txBox="1"/>
          <p:nvPr/>
        </p:nvSpPr>
        <p:spPr>
          <a:xfrm>
            <a:off x="4034324" y="2207775"/>
            <a:ext cx="1210588" cy="246221"/>
          </a:xfrm>
          <a:prstGeom prst="rect">
            <a:avLst/>
          </a:prstGeom>
          <a:noFill/>
        </p:spPr>
        <p:txBody>
          <a:bodyPr wrap="none" rtlCol="0">
            <a:spAutoFit/>
          </a:bodyPr>
          <a:lstStyle/>
          <a:p>
            <a:r>
              <a:rPr lang="en-US" sz="1000" b="1" dirty="0"/>
              <a:t>3.66 m or 366 cm</a:t>
            </a:r>
          </a:p>
        </p:txBody>
      </p:sp>
      <p:sp>
        <p:nvSpPr>
          <p:cNvPr id="13" name="TextBox 12"/>
          <p:cNvSpPr txBox="1"/>
          <p:nvPr/>
        </p:nvSpPr>
        <p:spPr>
          <a:xfrm>
            <a:off x="6225824" y="2102864"/>
            <a:ext cx="661822" cy="553998"/>
          </a:xfrm>
          <a:prstGeom prst="rect">
            <a:avLst/>
          </a:prstGeom>
          <a:noFill/>
        </p:spPr>
        <p:txBody>
          <a:bodyPr wrap="square" rtlCol="0">
            <a:spAutoFit/>
          </a:bodyPr>
          <a:lstStyle/>
          <a:p>
            <a:r>
              <a:rPr lang="en-US" sz="1000" b="1" dirty="0"/>
              <a:t>2.13 m or</a:t>
            </a:r>
            <a:br>
              <a:rPr lang="en-US" sz="1000" b="1" dirty="0"/>
            </a:br>
            <a:r>
              <a:rPr lang="en-US" sz="1000" b="1" dirty="0"/>
              <a:t>213 cm</a:t>
            </a:r>
          </a:p>
        </p:txBody>
      </p:sp>
      <p:sp>
        <p:nvSpPr>
          <p:cNvPr id="304" name="Shape 304"/>
          <p:cNvSpPr txBox="1">
            <a:spLocks noGrp="1"/>
          </p:cNvSpPr>
          <p:nvPr>
            <p:ph type="body" idx="1"/>
          </p:nvPr>
        </p:nvSpPr>
        <p:spPr>
          <a:xfrm>
            <a:off x="139706" y="933141"/>
            <a:ext cx="6718294" cy="3879983"/>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600" b="0" i="0" u="none" strike="noStrike" cap="none" dirty="0">
                <a:solidFill>
                  <a:schemeClr val="dk1"/>
                </a:solidFill>
                <a:latin typeface="Roboto"/>
                <a:ea typeface="Roboto"/>
                <a:cs typeface="Roboto"/>
                <a:sym typeface="Roboto"/>
              </a:rPr>
              <a:t>In rural areas, traffic signs are typically placed 7-ft high and</a:t>
            </a:r>
            <a:br>
              <a:rPr lang="en" sz="1600" b="0" i="0" u="none" strike="noStrike" cap="none" dirty="0">
                <a:solidFill>
                  <a:schemeClr val="dk1"/>
                </a:solidFill>
                <a:latin typeface="Roboto"/>
                <a:ea typeface="Roboto"/>
                <a:cs typeface="Roboto"/>
                <a:sym typeface="Roboto"/>
              </a:rPr>
            </a:br>
            <a:r>
              <a:rPr lang="en" sz="1600" b="0" i="0" u="none" strike="noStrike" cap="none" dirty="0">
                <a:solidFill>
                  <a:schemeClr val="dk1"/>
                </a:solidFill>
                <a:latin typeface="Roboto"/>
                <a:ea typeface="Roboto"/>
                <a:cs typeface="Roboto"/>
                <a:sym typeface="Roboto"/>
              </a:rPr>
              <a:t>12-ft to right of the edge of the travel lane. Answer the following:</a:t>
            </a:r>
            <a:endParaRPr sz="1600" dirty="0"/>
          </a:p>
          <a:p>
            <a:pPr marL="0" marR="0" lvl="0" indent="0" algn="l" rtl="0">
              <a:lnSpc>
                <a:spcPct val="100000"/>
              </a:lnSpc>
              <a:spcBef>
                <a:spcPts val="0"/>
              </a:spcBef>
              <a:spcAft>
                <a:spcPts val="0"/>
              </a:spcAft>
              <a:buClr>
                <a:schemeClr val="dk2"/>
              </a:buClr>
              <a:buSzPts val="1800"/>
              <a:buFont typeface="Arial"/>
              <a:buNone/>
            </a:pPr>
            <a:endParaRPr sz="1600" b="0" i="0" u="none" strike="noStrike" cap="none" dirty="0">
              <a:solidFill>
                <a:srgbClr val="FF0000"/>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600" b="0" i="0" u="none" strike="noStrike" cap="none" dirty="0">
                <a:solidFill>
                  <a:schemeClr val="tx1"/>
                </a:solidFill>
                <a:latin typeface="Roboto"/>
                <a:ea typeface="Roboto"/>
                <a:cs typeface="Roboto"/>
                <a:sym typeface="Roboto"/>
              </a:rPr>
              <a:t>What role does</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retroreflection play for</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the driver to see this sign? </a:t>
            </a:r>
            <a:endParaRPr sz="1600" dirty="0">
              <a:solidFill>
                <a:schemeClr val="tx1"/>
              </a:solidFill>
            </a:endParaRPr>
          </a:p>
          <a:p>
            <a:pPr marL="0" marR="0" lvl="0" indent="0" algn="l" rtl="0">
              <a:lnSpc>
                <a:spcPct val="100000"/>
              </a:lnSpc>
              <a:spcBef>
                <a:spcPts val="0"/>
              </a:spcBef>
              <a:spcAft>
                <a:spcPts val="0"/>
              </a:spcAft>
              <a:buClr>
                <a:schemeClr val="dk2"/>
              </a:buClr>
              <a:buSzPts val="1800"/>
              <a:buFont typeface="Arial"/>
              <a:buNone/>
            </a:pPr>
            <a:endParaRPr sz="1600" b="0" i="0" u="none" strike="noStrike" cap="none" dirty="0">
              <a:solidFill>
                <a:schemeClr val="tx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600" b="0" i="0" u="none" strike="noStrike" cap="none" dirty="0">
                <a:solidFill>
                  <a:schemeClr val="tx1"/>
                </a:solidFill>
                <a:latin typeface="Roboto"/>
                <a:ea typeface="Roboto"/>
                <a:cs typeface="Roboto"/>
                <a:sym typeface="Roboto"/>
              </a:rPr>
              <a:t>What properties of light</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do we see happening in the</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retroreflection?</a:t>
            </a:r>
            <a:br>
              <a:rPr lang="en" sz="1600" b="0" i="0" u="none" strike="noStrike" cap="none" dirty="0">
                <a:solidFill>
                  <a:schemeClr val="tx1"/>
                </a:solidFill>
                <a:latin typeface="Roboto"/>
                <a:ea typeface="Roboto"/>
                <a:cs typeface="Roboto"/>
                <a:sym typeface="Roboto"/>
              </a:rPr>
            </a:br>
            <a:endParaRPr lang="en" sz="1600" b="0" i="0" u="none" strike="noStrike" cap="none" dirty="0">
              <a:solidFill>
                <a:schemeClr val="tx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600" b="0" i="0" u="none" strike="noStrike" cap="none" dirty="0">
                <a:solidFill>
                  <a:schemeClr val="tx1"/>
                </a:solidFill>
                <a:latin typeface="Roboto"/>
                <a:ea typeface="Roboto"/>
                <a:cs typeface="Roboto"/>
                <a:sym typeface="Roboto"/>
              </a:rPr>
              <a:t>Which properties help</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retroreflection and</a:t>
            </a:r>
            <a:br>
              <a:rPr lang="en" sz="1600" b="0" i="0" u="none" strike="noStrike" cap="none" dirty="0">
                <a:solidFill>
                  <a:schemeClr val="tx1"/>
                </a:solidFill>
                <a:latin typeface="Roboto"/>
                <a:ea typeface="Roboto"/>
                <a:cs typeface="Roboto"/>
                <a:sym typeface="Roboto"/>
              </a:rPr>
            </a:br>
            <a:r>
              <a:rPr lang="en" sz="1600" b="0" i="0" u="none" strike="noStrike" cap="none" dirty="0">
                <a:solidFill>
                  <a:schemeClr val="tx1"/>
                </a:solidFill>
                <a:latin typeface="Roboto"/>
                <a:ea typeface="Roboto"/>
                <a:cs typeface="Roboto"/>
                <a:sym typeface="Roboto"/>
              </a:rPr>
              <a:t>which do not? Explain.</a:t>
            </a:r>
            <a:endParaRPr sz="1600" b="0" i="0" u="none" strike="noStrike" cap="none" dirty="0">
              <a:solidFill>
                <a:schemeClr val="tx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Arial"/>
              <a:buNone/>
            </a:pPr>
            <a:endParaRPr sz="1600" b="0" i="0" u="none" strike="noStrike" cap="none" dirty="0">
              <a:solidFill>
                <a:schemeClr val="dk1"/>
              </a:solidFill>
              <a:latin typeface="Roboto"/>
              <a:ea typeface="Roboto"/>
              <a:cs typeface="Roboto"/>
              <a:sym typeface="Roboto"/>
            </a:endParaRPr>
          </a:p>
        </p:txBody>
      </p:sp>
      <p:sp>
        <p:nvSpPr>
          <p:cNvPr id="15" name="Rectangle 14">
            <a:extLst>
              <a:ext uri="{FF2B5EF4-FFF2-40B4-BE49-F238E27FC236}">
                <a16:creationId xmlns:a16="http://schemas.microsoft.com/office/drawing/2014/main" xmlns="" id="{C7319D77-379E-E342-A840-FC387CF9E2EA}"/>
              </a:ext>
            </a:extLst>
          </p:cNvPr>
          <p:cNvSpPr/>
          <p:nvPr/>
        </p:nvSpPr>
        <p:spPr>
          <a:xfrm>
            <a:off x="-10540" y="-1570"/>
            <a:ext cx="6868540"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xmlns="" id="{4483797F-251C-AA47-A445-039B1449440E}"/>
              </a:ext>
            </a:extLst>
          </p:cNvPr>
          <p:cNvSpPr txBox="1">
            <a:spLocks/>
          </p:cNvSpPr>
          <p:nvPr/>
        </p:nvSpPr>
        <p:spPr>
          <a:xfrm>
            <a:off x="5877884" y="-168917"/>
            <a:ext cx="980116" cy="511986"/>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EXPLAIN</a:t>
            </a:r>
          </a:p>
        </p:txBody>
      </p:sp>
      <p:sp>
        <p:nvSpPr>
          <p:cNvPr id="10" name="Shape 16">
            <a:extLst>
              <a:ext uri="{FF2B5EF4-FFF2-40B4-BE49-F238E27FC236}">
                <a16:creationId xmlns:a16="http://schemas.microsoft.com/office/drawing/2014/main" xmlns="" id="{D60FD4FD-9682-BB42-B138-5A2D76A9F3C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25</a:t>
            </a:fld>
            <a:endParaRPr lang="en"/>
          </a:p>
        </p:txBody>
      </p:sp>
      <p:pic>
        <p:nvPicPr>
          <p:cNvPr id="14" name="Shape 307"/>
          <p:cNvPicPr preferRelativeResize="0"/>
          <p:nvPr/>
        </p:nvPicPr>
        <p:blipFill rotWithShape="1">
          <a:blip r:embed="rId4"/>
          <a:srcRect l="17322" t="11054" r="18245" b="52948"/>
          <a:stretch/>
        </p:blipFill>
        <p:spPr>
          <a:xfrm>
            <a:off x="2388599" y="3473924"/>
            <a:ext cx="3102102" cy="1339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5" name="Rectangle 4">
            <a:extLst>
              <a:ext uri="{FF2B5EF4-FFF2-40B4-BE49-F238E27FC236}">
                <a16:creationId xmlns:a16="http://schemas.microsoft.com/office/drawing/2014/main" xmlns="" id="{00791C41-F995-FA4B-BC2E-7B1FF412D502}"/>
              </a:ext>
            </a:extLst>
          </p:cNvPr>
          <p:cNvSpPr/>
          <p:nvPr/>
        </p:nvSpPr>
        <p:spPr>
          <a:xfrm>
            <a:off x="367645" y="2736112"/>
            <a:ext cx="6490355" cy="8413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xmlns="" id="{9E0FF1B8-8A9E-CB4F-A5B9-31C238D9714F}"/>
              </a:ext>
            </a:extLst>
          </p:cNvPr>
          <p:cNvSpPr txBox="1">
            <a:spLocks/>
          </p:cNvSpPr>
          <p:nvPr/>
        </p:nvSpPr>
        <p:spPr>
          <a:xfrm>
            <a:off x="467916" y="1435892"/>
            <a:ext cx="5915025" cy="214153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ln w="12700">
                  <a:solidFill>
                    <a:schemeClr val="bg1"/>
                  </a:solidFill>
                </a:ln>
              </a:rPr>
              <a:t>ELABORATE</a:t>
            </a:r>
          </a:p>
        </p:txBody>
      </p:sp>
      <p:sp>
        <p:nvSpPr>
          <p:cNvPr id="6" name="Shape 16">
            <a:extLst>
              <a:ext uri="{FF2B5EF4-FFF2-40B4-BE49-F238E27FC236}">
                <a16:creationId xmlns:a16="http://schemas.microsoft.com/office/drawing/2014/main" xmlns="" id="{1C90A7D7-1B1C-D74B-A741-48F31DBD70DE}"/>
              </a:ext>
            </a:extLst>
          </p:cNvPr>
          <p:cNvSpPr txBox="1">
            <a:spLocks/>
          </p:cNvSpPr>
          <p:nvPr/>
        </p:nvSpPr>
        <p:spPr>
          <a:xfrm>
            <a:off x="6494548" y="4749900"/>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26</a:t>
            </a:fld>
            <a:endParaRPr lang="en">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8" name="Rectangle 7">
            <a:extLst>
              <a:ext uri="{FF2B5EF4-FFF2-40B4-BE49-F238E27FC236}">
                <a16:creationId xmlns:a16="http://schemas.microsoft.com/office/drawing/2014/main" xmlns="" id="{54690125-D9E8-1E4A-92B5-2AFDC809E725}"/>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3923DD03-BF33-7E41-A897-A3342632E98D}"/>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pic>
        <p:nvPicPr>
          <p:cNvPr id="3" name="Picture 2">
            <a:extLst>
              <a:ext uri="{FF2B5EF4-FFF2-40B4-BE49-F238E27FC236}">
                <a16:creationId xmlns:a16="http://schemas.microsoft.com/office/drawing/2014/main" xmlns="" id="{12D7FD16-515D-2E4B-8ED3-40EE5B4BD6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0138" y="626592"/>
            <a:ext cx="6241515" cy="4822989"/>
          </a:xfrm>
          <a:prstGeom prst="rect">
            <a:avLst/>
          </a:prstGeom>
        </p:spPr>
      </p:pic>
      <p:sp>
        <p:nvSpPr>
          <p:cNvPr id="318" name="Shape 318"/>
          <p:cNvSpPr txBox="1">
            <a:spLocks noGrp="1"/>
          </p:cNvSpPr>
          <p:nvPr>
            <p:ph type="title"/>
          </p:nvPr>
        </p:nvSpPr>
        <p:spPr>
          <a:xfrm>
            <a:off x="414778" y="626592"/>
            <a:ext cx="5992237" cy="40276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THE ENGINEERING DESIGN PROCESS</a:t>
            </a:r>
            <a:endParaRPr sz="2000" b="1" dirty="0">
              <a:latin typeface="Arial" panose="020B0604020202020204" pitchFamily="34" charset="0"/>
              <a:cs typeface="Arial" panose="020B0604020202020204" pitchFamily="34" charset="0"/>
            </a:endParaRPr>
          </a:p>
        </p:txBody>
      </p:sp>
      <p:sp>
        <p:nvSpPr>
          <p:cNvPr id="6" name="Shape 16">
            <a:extLst>
              <a:ext uri="{FF2B5EF4-FFF2-40B4-BE49-F238E27FC236}">
                <a16:creationId xmlns:a16="http://schemas.microsoft.com/office/drawing/2014/main" xmlns="" id="{6AC961D7-E707-A14B-BE85-5B8BF51202E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27</a:t>
            </a:fld>
            <a:endParaRPr lang="en"/>
          </a:p>
        </p:txBody>
      </p:sp>
      <p:sp>
        <p:nvSpPr>
          <p:cNvPr id="2" name="Rectangle 1"/>
          <p:cNvSpPr/>
          <p:nvPr/>
        </p:nvSpPr>
        <p:spPr>
          <a:xfrm>
            <a:off x="739036" y="3281819"/>
            <a:ext cx="2004164" cy="1002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20" name="Rectangle 19">
            <a:extLst>
              <a:ext uri="{FF2B5EF4-FFF2-40B4-BE49-F238E27FC236}">
                <a16:creationId xmlns:a16="http://schemas.microsoft.com/office/drawing/2014/main" xmlns="" id="{017ED40C-303E-2849-A251-D9C0D585B866}"/>
              </a:ext>
            </a:extLst>
          </p:cNvPr>
          <p:cNvSpPr/>
          <p:nvPr/>
        </p:nvSpPr>
        <p:spPr>
          <a:xfrm>
            <a:off x="2073350" y="529947"/>
            <a:ext cx="2679404"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6" name="Shape 326"/>
          <p:cNvSpPr txBox="1">
            <a:spLocks noGrp="1"/>
          </p:cNvSpPr>
          <p:nvPr>
            <p:ph type="body" idx="1"/>
          </p:nvPr>
        </p:nvSpPr>
        <p:spPr>
          <a:xfrm>
            <a:off x="233775" y="550921"/>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a:t>
            </a:r>
            <a:endParaRPr dirty="0"/>
          </a:p>
          <a:p>
            <a:pPr marL="0" marR="0" lvl="0" indent="0" algn="ctr" rtl="0">
              <a:lnSpc>
                <a:spcPct val="100000"/>
              </a:lnSpc>
              <a:spcBef>
                <a:spcPts val="0"/>
              </a:spcBef>
              <a:spcAft>
                <a:spcPts val="0"/>
              </a:spcAft>
              <a:buClr>
                <a:schemeClr val="dk2"/>
              </a:buClr>
              <a:buSzPts val="2000"/>
              <a:buFont typeface="Roboto"/>
              <a:buNone/>
            </a:pPr>
            <a:r>
              <a:rPr lang="en" sz="500" b="1" i="0" u="none" strike="noStrike" cap="none" dirty="0">
                <a:solidFill>
                  <a:schemeClr val="dk1"/>
                </a:solidFill>
                <a:latin typeface="Roboto"/>
                <a:ea typeface="Roboto"/>
                <a:cs typeface="Roboto"/>
                <a:sym typeface="Roboto"/>
              </a:rPr>
              <a:t/>
            </a:r>
            <a:br>
              <a:rPr lang="en" sz="500" b="1" i="0" u="none" strike="noStrike" cap="none" dirty="0">
                <a:solidFill>
                  <a:schemeClr val="dk1"/>
                </a:solidFill>
                <a:latin typeface="Roboto"/>
                <a:ea typeface="Roboto"/>
                <a:cs typeface="Roboto"/>
                <a:sym typeface="Roboto"/>
              </a:rPr>
            </a:br>
            <a:r>
              <a:rPr lang="en" sz="2000" b="1" i="0" u="none" strike="noStrike" cap="all" dirty="0">
                <a:solidFill>
                  <a:schemeClr val="dk1"/>
                </a:solidFill>
                <a:latin typeface="Roboto"/>
                <a:ea typeface="Roboto"/>
                <a:cs typeface="Roboto"/>
                <a:sym typeface="Roboto"/>
              </a:rPr>
              <a:t>Engineering Design Process Challenge</a:t>
            </a:r>
            <a:endParaRPr cap="all" dirty="0"/>
          </a:p>
        </p:txBody>
      </p:sp>
      <p:sp>
        <p:nvSpPr>
          <p:cNvPr id="327" name="Shape 327"/>
          <p:cNvSpPr txBox="1">
            <a:spLocks noGrp="1"/>
          </p:cNvSpPr>
          <p:nvPr>
            <p:ph type="body" idx="1"/>
          </p:nvPr>
        </p:nvSpPr>
        <p:spPr>
          <a:xfrm>
            <a:off x="43763" y="1479535"/>
            <a:ext cx="6770475" cy="66411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DEFINE THE PROBLEM (Team): </a:t>
            </a:r>
            <a:endParaRPr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endParaRPr>
          </a:p>
          <a:p>
            <a:pPr marL="0" marR="0" lvl="0" indent="0" algn="ctr"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What is it that you are trying to accomplish?</a:t>
            </a:r>
            <a:endParaRPr dirty="0"/>
          </a:p>
        </p:txBody>
      </p:sp>
      <p:sp>
        <p:nvSpPr>
          <p:cNvPr id="330" name="Shape 330"/>
          <p:cNvSpPr txBox="1"/>
          <p:nvPr/>
        </p:nvSpPr>
        <p:spPr>
          <a:xfrm>
            <a:off x="233775" y="3125204"/>
            <a:ext cx="4156688"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99999"/>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BRAINSTORM (Individual): </a:t>
            </a:r>
            <a:endParaRPr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endParaRPr>
          </a:p>
          <a:p>
            <a:pPr marL="0" marR="0" lvl="0" indent="0" algn="ctr" rtl="0">
              <a:lnSpc>
                <a:spcPct val="100000"/>
              </a:lnSpc>
              <a:spcBef>
                <a:spcPts val="0"/>
              </a:spcBef>
              <a:spcAft>
                <a:spcPts val="0"/>
              </a:spcAft>
              <a:buClr>
                <a:schemeClr val="dk1"/>
              </a:buClr>
              <a:buSzPts val="1800"/>
              <a:buFont typeface="Roboto"/>
              <a:buNone/>
            </a:pPr>
            <a:r>
              <a:rPr lang="en" sz="1800" b="0" i="0" u="none" strike="noStrike" cap="none" dirty="0">
                <a:solidFill>
                  <a:schemeClr val="dk1"/>
                </a:solidFill>
                <a:latin typeface="Roboto"/>
                <a:ea typeface="Roboto"/>
                <a:cs typeface="Roboto"/>
                <a:sym typeface="Roboto"/>
              </a:rPr>
              <a:t>All ideas are a good idea at this stage. </a:t>
            </a:r>
            <a:endParaRPr dirty="0"/>
          </a:p>
          <a:p>
            <a:pPr marL="0" marR="0" lvl="0" indent="0" algn="ctr" rtl="0">
              <a:lnSpc>
                <a:spcPct val="100000"/>
              </a:lnSpc>
              <a:spcBef>
                <a:spcPts val="0"/>
              </a:spcBef>
              <a:spcAft>
                <a:spcPts val="0"/>
              </a:spcAft>
              <a:buClr>
                <a:schemeClr val="dk1"/>
              </a:buClr>
              <a:buSzPts val="1100"/>
              <a:buFont typeface="Roboto"/>
              <a:buNone/>
            </a:pPr>
            <a:r>
              <a:rPr lang="en" sz="1800" b="0" i="0" u="none" strike="noStrike" cap="none" dirty="0">
                <a:solidFill>
                  <a:schemeClr val="dk1"/>
                </a:solidFill>
                <a:latin typeface="Roboto"/>
                <a:ea typeface="Roboto"/>
                <a:cs typeface="Roboto"/>
                <a:sym typeface="Roboto"/>
              </a:rPr>
              <a:t>Here is where creativity is needed and</a:t>
            </a:r>
            <a:br>
              <a:rPr lang="en" sz="1800" b="0" i="0" u="none" strike="noStrike" cap="none" dirty="0">
                <a:solidFill>
                  <a:schemeClr val="dk1"/>
                </a:solidFill>
                <a:latin typeface="Roboto"/>
                <a:ea typeface="Roboto"/>
                <a:cs typeface="Roboto"/>
                <a:sym typeface="Roboto"/>
              </a:rPr>
            </a:br>
            <a:r>
              <a:rPr lang="en" sz="1800" b="0" i="0" u="none" strike="noStrike" cap="none" dirty="0">
                <a:solidFill>
                  <a:schemeClr val="dk1"/>
                </a:solidFill>
                <a:latin typeface="Roboto"/>
                <a:ea typeface="Roboto"/>
                <a:cs typeface="Roboto"/>
                <a:sym typeface="Roboto"/>
              </a:rPr>
              <a:t>no reasonable idea is wrong or bad.</a:t>
            </a:r>
            <a:endParaRPr sz="1400" b="0" i="0" u="none" strike="noStrike" cap="none" dirty="0">
              <a:solidFill>
                <a:srgbClr val="000000"/>
              </a:solidFill>
              <a:latin typeface="Arial"/>
              <a:ea typeface="Arial"/>
              <a:cs typeface="Arial"/>
              <a:sym typeface="Arial"/>
            </a:endParaRPr>
          </a:p>
        </p:txBody>
      </p:sp>
      <p:sp>
        <p:nvSpPr>
          <p:cNvPr id="331" name="Shape 331"/>
          <p:cNvSpPr txBox="1"/>
          <p:nvPr/>
        </p:nvSpPr>
        <p:spPr>
          <a:xfrm>
            <a:off x="254000" y="2347188"/>
            <a:ext cx="6350000"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Roboto"/>
              <a:buNone/>
            </a:pPr>
            <a:r>
              <a:rPr lang="en" sz="1400" b="0" i="0" u="none" strike="noStrike" cap="none">
                <a:solidFill>
                  <a:schemeClr val="dk1"/>
                </a:solidFill>
                <a:latin typeface="Roboto"/>
                <a:ea typeface="Roboto"/>
                <a:cs typeface="Roboto"/>
                <a:sym typeface="Roboto"/>
              </a:rPr>
              <a:t>ONCE YOU HAVE DEFINED THE PROBLEM TOGETHER,</a:t>
            </a:r>
            <a:endParaRPr dirty="0"/>
          </a:p>
          <a:p>
            <a:pPr marL="0" marR="0" lvl="0" indent="0" algn="ctr" rtl="0">
              <a:lnSpc>
                <a:spcPct val="100000"/>
              </a:lnSpc>
              <a:spcBef>
                <a:spcPts val="0"/>
              </a:spcBef>
              <a:spcAft>
                <a:spcPts val="0"/>
              </a:spcAft>
              <a:buClr>
                <a:schemeClr val="dk1"/>
              </a:buClr>
              <a:buSzPts val="1400"/>
              <a:buFont typeface="Roboto"/>
              <a:buNone/>
            </a:pPr>
            <a:r>
              <a:rPr lang="en" sz="1400" b="0" i="0" u="none" strike="noStrike" cap="none">
                <a:solidFill>
                  <a:schemeClr val="dk1"/>
                </a:solidFill>
                <a:latin typeface="Roboto"/>
                <a:ea typeface="Roboto"/>
                <a:cs typeface="Roboto"/>
                <a:sym typeface="Roboto"/>
              </a:rPr>
              <a:t>BREAK OFF AND WORK AS INDIVIDUALS ON THE NEXT TWO STEPS!</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1AF58FF5-9EBC-E14F-AF30-34856020DC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96586" y="2870408"/>
            <a:ext cx="1866507" cy="1677410"/>
          </a:xfrm>
          <a:prstGeom prst="rect">
            <a:avLst/>
          </a:prstGeom>
        </p:spPr>
      </p:pic>
      <p:sp>
        <p:nvSpPr>
          <p:cNvPr id="18" name="Rectangle 17">
            <a:extLst>
              <a:ext uri="{FF2B5EF4-FFF2-40B4-BE49-F238E27FC236}">
                <a16:creationId xmlns:a16="http://schemas.microsoft.com/office/drawing/2014/main" xmlns="" id="{E5F1ED7F-3B70-A04F-9766-F6CC3AD4E5A4}"/>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xmlns="" id="{A30CC972-3CDD-5242-8421-AB3D9350C836}"/>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0" name="Shape 16">
            <a:extLst>
              <a:ext uri="{FF2B5EF4-FFF2-40B4-BE49-F238E27FC236}">
                <a16:creationId xmlns:a16="http://schemas.microsoft.com/office/drawing/2014/main" xmlns="" id="{B8539D15-0F02-0847-90D7-E0051F9F08FF}"/>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28</a:t>
            </a:fld>
            <a:endParaRPr lang="en"/>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1" name="Rectangle 10">
            <a:extLst>
              <a:ext uri="{FF2B5EF4-FFF2-40B4-BE49-F238E27FC236}">
                <a16:creationId xmlns:a16="http://schemas.microsoft.com/office/drawing/2014/main" xmlns="" id="{2C45D0E0-43B1-9A4C-8368-B963E98F73F2}"/>
              </a:ext>
            </a:extLst>
          </p:cNvPr>
          <p:cNvSpPr/>
          <p:nvPr/>
        </p:nvSpPr>
        <p:spPr>
          <a:xfrm>
            <a:off x="2073350" y="572479"/>
            <a:ext cx="2679404"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7" name="Shape 337"/>
          <p:cNvSpPr txBox="1">
            <a:spLocks noGrp="1"/>
          </p:cNvSpPr>
          <p:nvPr>
            <p:ph type="body" idx="1"/>
          </p:nvPr>
        </p:nvSpPr>
        <p:spPr>
          <a:xfrm>
            <a:off x="233775" y="572354"/>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a:t>
            </a:r>
            <a:br>
              <a:rPr lang="en" sz="2000" b="1" i="0" u="none" strike="noStrike" cap="none" dirty="0">
                <a:solidFill>
                  <a:schemeClr val="dk1"/>
                </a:solidFill>
                <a:latin typeface="Roboto"/>
                <a:ea typeface="Roboto"/>
                <a:cs typeface="Roboto"/>
                <a:sym typeface="Roboto"/>
              </a:rPr>
            </a:br>
            <a:r>
              <a:rPr lang="en" sz="500" b="1" i="0" u="none" strike="noStrike" cap="none" dirty="0">
                <a:solidFill>
                  <a:schemeClr val="dk1"/>
                </a:solidFill>
                <a:latin typeface="Roboto"/>
                <a:ea typeface="Roboto"/>
                <a:cs typeface="Roboto"/>
                <a:sym typeface="Roboto"/>
              </a:rPr>
              <a:t/>
            </a:r>
            <a:br>
              <a:rPr lang="en" sz="500" b="1" i="0" u="none" strike="noStrike" cap="none" dirty="0">
                <a:solidFill>
                  <a:schemeClr val="dk1"/>
                </a:solidFill>
                <a:latin typeface="Roboto"/>
                <a:ea typeface="Roboto"/>
                <a:cs typeface="Roboto"/>
                <a:sym typeface="Roboto"/>
              </a:rPr>
            </a:br>
            <a:r>
              <a:rPr lang="en" sz="2000" b="1" i="0" u="none" strike="noStrike" cap="all" dirty="0">
                <a:solidFill>
                  <a:schemeClr val="dk1"/>
                </a:solidFill>
                <a:latin typeface="Roboto"/>
                <a:ea typeface="Roboto"/>
                <a:cs typeface="Roboto"/>
                <a:sym typeface="Roboto"/>
              </a:rPr>
              <a:t>Engineering Design Process Challenge</a:t>
            </a:r>
            <a:endParaRPr cap="all" dirty="0"/>
          </a:p>
        </p:txBody>
      </p:sp>
      <p:sp>
        <p:nvSpPr>
          <p:cNvPr id="338" name="Shape 338"/>
          <p:cNvSpPr txBox="1">
            <a:spLocks noGrp="1"/>
          </p:cNvSpPr>
          <p:nvPr>
            <p:ph type="body" idx="1"/>
          </p:nvPr>
        </p:nvSpPr>
        <p:spPr>
          <a:xfrm>
            <a:off x="237744" y="1729221"/>
            <a:ext cx="6386481" cy="2914339"/>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DESIGN (Individual): </a:t>
            </a:r>
            <a:endParaRPr b="1" dirty="0">
              <a:solidFill>
                <a:srgbClr val="00B0F0"/>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Now it is time to work through all of the</a:t>
            </a:r>
            <a:br>
              <a:rPr lang="en" sz="1800" b="0" i="0" u="none" strike="noStrike" cap="none" dirty="0">
                <a:solidFill>
                  <a:schemeClr val="dk1"/>
                </a:solidFill>
                <a:latin typeface="Roboto"/>
                <a:ea typeface="Roboto"/>
                <a:cs typeface="Roboto"/>
                <a:sym typeface="Roboto"/>
              </a:rPr>
            </a:br>
            <a:r>
              <a:rPr lang="en" sz="1800" b="0" i="0" u="none" strike="noStrike" cap="none" dirty="0">
                <a:solidFill>
                  <a:schemeClr val="dk1"/>
                </a:solidFill>
                <a:latin typeface="Roboto"/>
                <a:ea typeface="Roboto"/>
                <a:cs typeface="Roboto"/>
                <a:sym typeface="Roboto"/>
              </a:rPr>
              <a:t>pros and cons of each of your ideas.</a:t>
            </a:r>
            <a:endParaRPr dirty="0"/>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 </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Here you will take into account the criteria, constraints and materials you have available. Keep in mind the objective, what you are specifically trying to accomplish. At this point you will put your design to paper with attention to each detail. Does it meet the proper criteria for success? Does it use only materials that are available?</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rgbClr val="999999"/>
              </a:solidFill>
              <a:latin typeface="Permanent Marker"/>
              <a:ea typeface="Permanent Marker"/>
              <a:cs typeface="Permanent Marker"/>
              <a:sym typeface="Permanent Marker"/>
            </a:endParaRPr>
          </a:p>
        </p:txBody>
      </p:sp>
      <p:sp>
        <p:nvSpPr>
          <p:cNvPr id="341" name="Shape 341"/>
          <p:cNvSpPr/>
          <p:nvPr/>
        </p:nvSpPr>
        <p:spPr>
          <a:xfrm>
            <a:off x="4540193" y="1441319"/>
            <a:ext cx="2084032" cy="1150805"/>
          </a:xfrm>
          <a:prstGeom prst="cloudCallout">
            <a:avLst>
              <a:gd name="adj1" fmla="val -20833"/>
              <a:gd name="adj2" fmla="val 62500"/>
            </a:avLst>
          </a:prstGeom>
          <a:solidFill>
            <a:srgbClr val="00B0F0"/>
          </a:solidFill>
          <a:ln w="25400" cap="flat" cmpd="sng">
            <a:solidFill>
              <a:schemeClr val="accent5">
                <a:lumMod val="75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 sz="1400" b="0" i="0" u="none" strike="noStrike" cap="none">
                <a:solidFill>
                  <a:schemeClr val="lt1"/>
                </a:solidFill>
                <a:latin typeface="Arial"/>
                <a:ea typeface="Arial"/>
                <a:cs typeface="Arial"/>
                <a:sym typeface="Arial"/>
              </a:rPr>
              <a:t>My unique ideas to share with the group!</a:t>
            </a:r>
            <a:endParaRPr sz="1400" b="0" i="0" u="none" strike="noStrike" cap="none" dirty="0">
              <a:solidFill>
                <a:schemeClr val="lt1"/>
              </a:solidFill>
              <a:latin typeface="Arial"/>
              <a:ea typeface="Arial"/>
              <a:cs typeface="Arial"/>
              <a:sym typeface="Arial"/>
            </a:endParaRPr>
          </a:p>
        </p:txBody>
      </p:sp>
      <p:sp>
        <p:nvSpPr>
          <p:cNvPr id="8" name="Title 1">
            <a:extLst>
              <a:ext uri="{FF2B5EF4-FFF2-40B4-BE49-F238E27FC236}">
                <a16:creationId xmlns:a16="http://schemas.microsoft.com/office/drawing/2014/main" xmlns="" id="{5EB5E58F-46B4-9C42-AD6A-BF7AA2A5F8C8}"/>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9" name="Rectangle 8">
            <a:extLst>
              <a:ext uri="{FF2B5EF4-FFF2-40B4-BE49-F238E27FC236}">
                <a16:creationId xmlns:a16="http://schemas.microsoft.com/office/drawing/2014/main" xmlns="" id="{AD79B877-3E07-2145-A7F6-A2DCD996415B}"/>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xmlns="" id="{E5215952-A302-FD44-93B7-C6343D6834B1}"/>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2" name="Shape 16">
            <a:extLst>
              <a:ext uri="{FF2B5EF4-FFF2-40B4-BE49-F238E27FC236}">
                <a16:creationId xmlns:a16="http://schemas.microsoft.com/office/drawing/2014/main" xmlns="" id="{6EBEEFCB-0C89-EC4D-8828-D311DA3C6F7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29</a:t>
            </a:fld>
            <a:endParaRPr lang="e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8" name="Rectangle 7">
            <a:extLst>
              <a:ext uri="{FF2B5EF4-FFF2-40B4-BE49-F238E27FC236}">
                <a16:creationId xmlns:a16="http://schemas.microsoft.com/office/drawing/2014/main" xmlns="" id="{AA8981D1-D3E3-1944-962C-EE8260E0B84A}"/>
              </a:ext>
            </a:extLst>
          </p:cNvPr>
          <p:cNvSpPr/>
          <p:nvPr/>
        </p:nvSpPr>
        <p:spPr>
          <a:xfrm>
            <a:off x="480193" y="571709"/>
            <a:ext cx="3340452" cy="33949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hape 67"/>
          <p:cNvSpPr txBox="1">
            <a:spLocks noGrp="1"/>
          </p:cNvSpPr>
          <p:nvPr>
            <p:ph type="body" idx="1"/>
          </p:nvPr>
        </p:nvSpPr>
        <p:spPr>
          <a:xfrm>
            <a:off x="233775" y="527350"/>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2"/>
              </a:buClr>
              <a:buSzPts val="1800"/>
              <a:buFont typeface="Arial"/>
              <a:buNone/>
            </a:pPr>
            <a:r>
              <a:rPr lang="en" sz="1800" b="1" i="0" u="none" strike="noStrike" cap="none" dirty="0">
                <a:solidFill>
                  <a:schemeClr val="tx1"/>
                </a:solidFill>
                <a:latin typeface="Arial"/>
                <a:ea typeface="Arial"/>
                <a:cs typeface="Arial"/>
                <a:sym typeface="Arial"/>
              </a:rPr>
              <a:t>TEACHER DEMONSTRATION: </a:t>
            </a:r>
            <a:r>
              <a:rPr lang="en" sz="1800" b="1" i="0" u="none" strike="noStrike" cap="none" dirty="0">
                <a:solidFill>
                  <a:srgbClr val="000000"/>
                </a:solidFill>
                <a:latin typeface="Arial"/>
                <a:ea typeface="Arial"/>
                <a:cs typeface="Arial"/>
                <a:sym typeface="Arial"/>
              </a:rPr>
              <a:t>A </a:t>
            </a:r>
            <a:r>
              <a:rPr lang="en" sz="1800" b="1" i="0" u="none" strike="noStrike" cap="none" dirty="0">
                <a:solidFill>
                  <a:srgbClr val="FF0000"/>
                </a:solidFill>
                <a:latin typeface="Arial"/>
                <a:ea typeface="Arial"/>
                <a:cs typeface="Arial"/>
                <a:sym typeface="Arial"/>
              </a:rPr>
              <a:t>R</a:t>
            </a:r>
            <a:r>
              <a:rPr lang="en" sz="1800" b="1" i="0" u="none" strike="noStrike" cap="none" dirty="0">
                <a:solidFill>
                  <a:srgbClr val="FF9900"/>
                </a:solidFill>
                <a:latin typeface="Arial"/>
                <a:ea typeface="Arial"/>
                <a:cs typeface="Arial"/>
                <a:sym typeface="Arial"/>
              </a:rPr>
              <a:t>A</a:t>
            </a:r>
            <a:r>
              <a:rPr lang="en" sz="1800" b="1" i="0" u="none" strike="noStrike" cap="none" dirty="0">
                <a:solidFill>
                  <a:srgbClr val="FFFF00"/>
                </a:solidFill>
                <a:latin typeface="Arial"/>
                <a:ea typeface="Arial"/>
                <a:cs typeface="Arial"/>
                <a:sym typeface="Arial"/>
              </a:rPr>
              <a:t>I</a:t>
            </a:r>
            <a:r>
              <a:rPr lang="en" sz="1800" b="1" i="0" u="none" strike="noStrike" cap="none" dirty="0">
                <a:solidFill>
                  <a:srgbClr val="38761D"/>
                </a:solidFill>
                <a:latin typeface="Arial"/>
                <a:ea typeface="Arial"/>
                <a:cs typeface="Arial"/>
                <a:sym typeface="Arial"/>
              </a:rPr>
              <a:t>N</a:t>
            </a:r>
            <a:r>
              <a:rPr lang="en" sz="1800" b="1" i="0" u="none" strike="noStrike" cap="none" dirty="0">
                <a:solidFill>
                  <a:srgbClr val="0000FF"/>
                </a:solidFill>
                <a:latin typeface="Arial"/>
                <a:ea typeface="Arial"/>
                <a:cs typeface="Arial"/>
                <a:sym typeface="Arial"/>
              </a:rPr>
              <a:t>B</a:t>
            </a:r>
            <a:r>
              <a:rPr lang="en" sz="1800" b="1" i="0" u="none" strike="noStrike" cap="none" dirty="0">
                <a:solidFill>
                  <a:srgbClr val="9900FF"/>
                </a:solidFill>
                <a:latin typeface="Arial"/>
                <a:ea typeface="Arial"/>
                <a:cs typeface="Arial"/>
                <a:sym typeface="Arial"/>
              </a:rPr>
              <a:t>O</a:t>
            </a:r>
            <a:r>
              <a:rPr lang="en" sz="1800" b="1" i="0" u="none" strike="noStrike" cap="none" dirty="0">
                <a:solidFill>
                  <a:srgbClr val="FF00FF"/>
                </a:solidFill>
                <a:latin typeface="Arial"/>
                <a:ea typeface="Arial"/>
                <a:cs typeface="Arial"/>
                <a:sym typeface="Arial"/>
              </a:rPr>
              <a:t>W </a:t>
            </a:r>
            <a:r>
              <a:rPr lang="en" sz="1800" b="1" i="0" u="none" strike="noStrike" cap="none" dirty="0">
                <a:solidFill>
                  <a:srgbClr val="000000"/>
                </a:solidFill>
                <a:latin typeface="Arial"/>
                <a:ea typeface="Arial"/>
                <a:cs typeface="Arial"/>
                <a:sym typeface="Arial"/>
              </a:rPr>
              <a:t>OF LIGHT</a:t>
            </a:r>
            <a:endParaRPr dirty="0"/>
          </a:p>
        </p:txBody>
      </p:sp>
      <p:pic>
        <p:nvPicPr>
          <p:cNvPr id="7" name="Content Placeholder 10">
            <a:extLst>
              <a:ext uri="{FF2B5EF4-FFF2-40B4-BE49-F238E27FC236}">
                <a16:creationId xmlns:a16="http://schemas.microsoft.com/office/drawing/2014/main" xmlns="" id="{4ABCD5E1-1853-C24D-A290-A123401C28D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8639" t="25269" r="13330" b="12045"/>
          <a:stretch/>
        </p:blipFill>
        <p:spPr>
          <a:xfrm>
            <a:off x="1222745" y="873625"/>
            <a:ext cx="4744946" cy="3960637"/>
          </a:xfrm>
          <a:prstGeom prst="rect">
            <a:avLst/>
          </a:prstGeom>
          <a:noFill/>
          <a:ln>
            <a:noFill/>
          </a:ln>
        </p:spPr>
      </p:pic>
      <p:sp>
        <p:nvSpPr>
          <p:cNvPr id="13" name="Title 1">
            <a:extLst>
              <a:ext uri="{FF2B5EF4-FFF2-40B4-BE49-F238E27FC236}">
                <a16:creationId xmlns:a16="http://schemas.microsoft.com/office/drawing/2014/main" xmlns="" id="{6AFBF4C2-0E66-A14C-85F0-A242060AF6C0}"/>
              </a:ext>
            </a:extLst>
          </p:cNvPr>
          <p:cNvSpPr txBox="1">
            <a:spLocks/>
          </p:cNvSpPr>
          <p:nvPr/>
        </p:nvSpPr>
        <p:spPr>
          <a:xfrm>
            <a:off x="-22598" y="-1"/>
            <a:ext cx="6880598" cy="343069"/>
          </a:xfrm>
          <a:prstGeom prst="rect">
            <a:avLst/>
          </a:prstGeom>
          <a:solidFill>
            <a:srgbClr val="FF000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ENGAGE</a:t>
            </a:r>
          </a:p>
        </p:txBody>
      </p:sp>
      <p:sp>
        <p:nvSpPr>
          <p:cNvPr id="6" name="Shape 16">
            <a:extLst>
              <a:ext uri="{FF2B5EF4-FFF2-40B4-BE49-F238E27FC236}">
                <a16:creationId xmlns:a16="http://schemas.microsoft.com/office/drawing/2014/main" xmlns="" id="{97C1E029-AEC1-2042-ABD1-59D102A8C145}"/>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11" name="Rectangle 10">
            <a:extLst>
              <a:ext uri="{FF2B5EF4-FFF2-40B4-BE49-F238E27FC236}">
                <a16:creationId xmlns:a16="http://schemas.microsoft.com/office/drawing/2014/main" xmlns="" id="{917D405A-EC3C-B649-8171-220B4B1859E2}"/>
              </a:ext>
            </a:extLst>
          </p:cNvPr>
          <p:cNvSpPr/>
          <p:nvPr/>
        </p:nvSpPr>
        <p:spPr>
          <a:xfrm>
            <a:off x="2073350" y="572479"/>
            <a:ext cx="2679404"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Shape 346"/>
          <p:cNvSpPr txBox="1">
            <a:spLocks noGrp="1"/>
          </p:cNvSpPr>
          <p:nvPr>
            <p:ph type="body" idx="1"/>
          </p:nvPr>
        </p:nvSpPr>
        <p:spPr>
          <a:xfrm>
            <a:off x="233775" y="600458"/>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a:t>
            </a:r>
          </a:p>
          <a:p>
            <a:pPr marL="0" marR="0" lvl="0" indent="0" algn="ctr" rtl="0">
              <a:lnSpc>
                <a:spcPct val="100000"/>
              </a:lnSpc>
              <a:spcBef>
                <a:spcPts val="0"/>
              </a:spcBef>
              <a:spcAft>
                <a:spcPts val="0"/>
              </a:spcAft>
              <a:buClr>
                <a:schemeClr val="dk2"/>
              </a:buClr>
              <a:buSzPts val="2000"/>
              <a:buFont typeface="Roboto"/>
              <a:buNone/>
            </a:pPr>
            <a:r>
              <a:rPr lang="en" sz="500" b="1" i="0" u="none" strike="noStrike" cap="none" dirty="0">
                <a:solidFill>
                  <a:schemeClr val="dk1"/>
                </a:solidFill>
                <a:latin typeface="Roboto"/>
                <a:ea typeface="Roboto"/>
                <a:cs typeface="Roboto"/>
                <a:sym typeface="Roboto"/>
              </a:rPr>
              <a:t/>
            </a:r>
            <a:br>
              <a:rPr lang="en" sz="500" b="1" i="0" u="none" strike="noStrike" cap="none" dirty="0">
                <a:solidFill>
                  <a:schemeClr val="dk1"/>
                </a:solidFill>
                <a:latin typeface="Roboto"/>
                <a:ea typeface="Roboto"/>
                <a:cs typeface="Roboto"/>
                <a:sym typeface="Roboto"/>
              </a:rPr>
            </a:br>
            <a:r>
              <a:rPr lang="en" sz="2000" b="1" i="0" u="none" strike="noStrike" cap="all" dirty="0">
                <a:solidFill>
                  <a:schemeClr val="dk1"/>
                </a:solidFill>
                <a:latin typeface="Roboto"/>
                <a:ea typeface="Roboto"/>
                <a:cs typeface="Roboto"/>
                <a:sym typeface="Roboto"/>
              </a:rPr>
              <a:t>Engineering Design Process Challenge</a:t>
            </a:r>
            <a:endParaRPr cap="all" dirty="0"/>
          </a:p>
        </p:txBody>
      </p:sp>
      <p:sp>
        <p:nvSpPr>
          <p:cNvPr id="347" name="Shape 347"/>
          <p:cNvSpPr txBox="1">
            <a:spLocks noGrp="1"/>
          </p:cNvSpPr>
          <p:nvPr>
            <p:ph type="body" idx="1"/>
          </p:nvPr>
        </p:nvSpPr>
        <p:spPr>
          <a:xfrm>
            <a:off x="43764" y="1544375"/>
            <a:ext cx="6662662" cy="2325943"/>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INDIVIDUALS SHARE IDEAS WITH THEIR TEAMS: </a:t>
            </a:r>
            <a:r>
              <a:rPr lang="en" sz="1800" b="0" i="0" u="none" strike="noStrike" cap="none" dirty="0">
                <a:solidFill>
                  <a:srgbClr val="00B0F0"/>
                </a:solidFill>
                <a:latin typeface="Permanent Marker"/>
                <a:ea typeface="Permanent Marker"/>
                <a:cs typeface="Permanent Marker"/>
                <a:sym typeface="Permanent Marker"/>
              </a:rPr>
              <a:t/>
            </a:r>
            <a:br>
              <a:rPr lang="en" sz="1800" b="0" i="0" u="none" strike="noStrike" cap="none" dirty="0">
                <a:solidFill>
                  <a:srgbClr val="00B0F0"/>
                </a:solidFill>
                <a:latin typeface="Permanent Marker"/>
                <a:ea typeface="Permanent Marker"/>
                <a:cs typeface="Permanent Marker"/>
                <a:sym typeface="Permanent Marker"/>
              </a:rPr>
            </a:br>
            <a:r>
              <a:rPr lang="en" sz="1800" b="0" i="0" u="none" strike="noStrike" cap="none" dirty="0">
                <a:solidFill>
                  <a:schemeClr val="dk1"/>
                </a:solidFill>
                <a:latin typeface="Roboto"/>
                <a:ea typeface="Roboto"/>
                <a:cs typeface="Roboto"/>
                <a:sym typeface="Roboto"/>
              </a:rPr>
              <a:t>Now it is time to share each of your ideas with your team.</a:t>
            </a:r>
            <a:endParaRPr dirty="0"/>
          </a:p>
          <a:p>
            <a:pPr marL="0" marR="0" lvl="0" indent="0" algn="ctr"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628650" marR="0" lvl="0" indent="-285750" algn="l" rtl="0">
              <a:lnSpc>
                <a:spcPct val="100000"/>
              </a:lnSpc>
              <a:spcBef>
                <a:spcPts val="0"/>
              </a:spcBef>
              <a:spcAft>
                <a:spcPts val="0"/>
              </a:spcAft>
              <a:buClr>
                <a:schemeClr val="dk2"/>
              </a:buClr>
              <a:buSzPts val="1800"/>
              <a:buFont typeface="Roboto"/>
              <a:buChar char="●"/>
            </a:pPr>
            <a:r>
              <a:rPr lang="en" sz="1800" b="0" i="0" u="none" strike="noStrike" cap="none" dirty="0">
                <a:solidFill>
                  <a:schemeClr val="dk1"/>
                </a:solidFill>
                <a:latin typeface="Roboto"/>
                <a:ea typeface="Roboto"/>
                <a:cs typeface="Roboto"/>
                <a:sym typeface="Roboto"/>
              </a:rPr>
              <a:t>Analyze the best ideas each team member’s design demonstrates towards meeting your objective. </a:t>
            </a:r>
            <a:endParaRPr dirty="0"/>
          </a:p>
          <a:p>
            <a:pPr marL="628650" marR="0" lvl="0" indent="-285750" algn="l" rtl="0">
              <a:lnSpc>
                <a:spcPct val="100000"/>
              </a:lnSpc>
              <a:spcBef>
                <a:spcPts val="0"/>
              </a:spcBef>
              <a:spcAft>
                <a:spcPts val="0"/>
              </a:spcAft>
              <a:buClr>
                <a:schemeClr val="dk2"/>
              </a:buClr>
              <a:buSzPts val="1800"/>
              <a:buFont typeface="Roboto"/>
              <a:buChar char="●"/>
            </a:pPr>
            <a:r>
              <a:rPr lang="en" sz="1800" b="0" i="0" u="none" strike="noStrike" cap="none" dirty="0">
                <a:solidFill>
                  <a:schemeClr val="dk1"/>
                </a:solidFill>
                <a:latin typeface="Roboto"/>
                <a:ea typeface="Roboto"/>
                <a:cs typeface="Roboto"/>
                <a:sym typeface="Roboto"/>
              </a:rPr>
              <a:t>Raise questions or concerns about models that may hinder accomplishing the objective or that are outside of the constraints. </a:t>
            </a:r>
            <a:endParaRPr sz="1800" b="0" i="0" u="none" strike="noStrike" cap="none" dirty="0">
              <a:solidFill>
                <a:schemeClr val="dk1"/>
              </a:solidFill>
              <a:latin typeface="Roboto"/>
              <a:ea typeface="Roboto"/>
              <a:cs typeface="Roboto"/>
              <a:sym typeface="Roboto"/>
            </a:endParaRPr>
          </a:p>
        </p:txBody>
      </p:sp>
      <p:sp>
        <p:nvSpPr>
          <p:cNvPr id="350" name="Shape 350"/>
          <p:cNvSpPr txBox="1"/>
          <p:nvPr/>
        </p:nvSpPr>
        <p:spPr>
          <a:xfrm>
            <a:off x="1546294" y="4050239"/>
            <a:ext cx="3657601"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B050"/>
              </a:buClr>
              <a:buSzPts val="1400"/>
              <a:buFont typeface="Century Schoolbook"/>
              <a:buNone/>
            </a:pPr>
            <a:r>
              <a:rPr lang="en" sz="1400" b="1" i="0" u="none" strike="noStrike" cap="none">
                <a:solidFill>
                  <a:srgbClr val="00B0F0"/>
                </a:solidFill>
                <a:latin typeface="Arial" panose="020B0604020202020204" pitchFamily="34" charset="0"/>
                <a:ea typeface="Century Schoolbook"/>
                <a:cs typeface="Arial" panose="020B0604020202020204" pitchFamily="34" charset="0"/>
                <a:sym typeface="Century Schoolbook"/>
              </a:rPr>
              <a:t>ALWAYS BE POSITIVE AND RESPECTFUL WHEN ANALYZING OTHERS WORK!</a:t>
            </a:r>
            <a:endParaRPr sz="1400" b="0" i="0" u="none" strike="noStrike" cap="none" dirty="0">
              <a:solidFill>
                <a:srgbClr val="00B0F0"/>
              </a:solidFill>
              <a:latin typeface="Arial" panose="020B0604020202020204" pitchFamily="34" charset="0"/>
              <a:cs typeface="Arial" panose="020B0604020202020204" pitchFamily="34" charset="0"/>
              <a:sym typeface="Arial"/>
            </a:endParaRPr>
          </a:p>
        </p:txBody>
      </p:sp>
      <p:sp>
        <p:nvSpPr>
          <p:cNvPr id="9" name="Rectangle 8">
            <a:extLst>
              <a:ext uri="{FF2B5EF4-FFF2-40B4-BE49-F238E27FC236}">
                <a16:creationId xmlns:a16="http://schemas.microsoft.com/office/drawing/2014/main" xmlns="" id="{932B15AF-0B54-3247-8DD1-0AADCB1DC312}"/>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xmlns="" id="{E5824B66-98C1-DC4A-BFB0-79E32D37F405}"/>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8" name="Shape 16">
            <a:extLst>
              <a:ext uri="{FF2B5EF4-FFF2-40B4-BE49-F238E27FC236}">
                <a16:creationId xmlns:a16="http://schemas.microsoft.com/office/drawing/2014/main" xmlns="" id="{A4863FE0-49B1-DD45-B1BF-5D7FA0A241E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10" name="Rectangle 9">
            <a:extLst>
              <a:ext uri="{FF2B5EF4-FFF2-40B4-BE49-F238E27FC236}">
                <a16:creationId xmlns:a16="http://schemas.microsoft.com/office/drawing/2014/main" xmlns="" id="{E2192FA9-ECCA-EA4B-939B-A0F93AF45BC5}"/>
              </a:ext>
            </a:extLst>
          </p:cNvPr>
          <p:cNvSpPr/>
          <p:nvPr/>
        </p:nvSpPr>
        <p:spPr>
          <a:xfrm>
            <a:off x="2073350" y="652977"/>
            <a:ext cx="2679404"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Shape 355"/>
          <p:cNvSpPr txBox="1">
            <a:spLocks noGrp="1"/>
          </p:cNvSpPr>
          <p:nvPr>
            <p:ph type="body" idx="1"/>
          </p:nvPr>
        </p:nvSpPr>
        <p:spPr>
          <a:xfrm>
            <a:off x="233775" y="686554"/>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a:t>
            </a:r>
            <a:br>
              <a:rPr lang="en" sz="2000" b="1" i="0" u="none" strike="noStrike" cap="none" dirty="0">
                <a:solidFill>
                  <a:schemeClr val="dk1"/>
                </a:solidFill>
                <a:latin typeface="Roboto"/>
                <a:ea typeface="Roboto"/>
                <a:cs typeface="Roboto"/>
                <a:sym typeface="Roboto"/>
              </a:rPr>
            </a:br>
            <a:endParaRPr sz="500" dirty="0"/>
          </a:p>
          <a:p>
            <a:pPr marL="0" marR="0" lvl="0" indent="0" algn="ctr" rtl="0">
              <a:lnSpc>
                <a:spcPct val="100000"/>
              </a:lnSpc>
              <a:spcBef>
                <a:spcPts val="0"/>
              </a:spcBef>
              <a:spcAft>
                <a:spcPts val="0"/>
              </a:spcAft>
              <a:buClr>
                <a:schemeClr val="dk2"/>
              </a:buClr>
              <a:buSzPts val="2000"/>
              <a:buFont typeface="Roboto"/>
              <a:buNone/>
            </a:pPr>
            <a:r>
              <a:rPr lang="en" sz="2000" b="1" i="0" u="none" strike="noStrike" cap="all" dirty="0">
                <a:solidFill>
                  <a:schemeClr val="dk1"/>
                </a:solidFill>
                <a:latin typeface="Roboto"/>
                <a:ea typeface="Roboto"/>
                <a:cs typeface="Roboto"/>
                <a:sym typeface="Roboto"/>
              </a:rPr>
              <a:t>Engineering Design Process Challenge</a:t>
            </a:r>
            <a:endParaRPr cap="all" dirty="0"/>
          </a:p>
        </p:txBody>
      </p:sp>
      <p:sp>
        <p:nvSpPr>
          <p:cNvPr id="356" name="Shape 356"/>
          <p:cNvSpPr txBox="1">
            <a:spLocks noGrp="1"/>
          </p:cNvSpPr>
          <p:nvPr>
            <p:ph type="body" idx="1"/>
          </p:nvPr>
        </p:nvSpPr>
        <p:spPr>
          <a:xfrm>
            <a:off x="43763" y="1582082"/>
            <a:ext cx="6770475" cy="339936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TEAM DESIGN: </a:t>
            </a:r>
            <a:r>
              <a:rPr lang="en" sz="1800" b="0" i="0" u="none" strike="noStrike" cap="none" dirty="0">
                <a:solidFill>
                  <a:srgbClr val="999999"/>
                </a:solidFill>
                <a:latin typeface="Permanent Marker"/>
                <a:ea typeface="Permanent Marker"/>
                <a:cs typeface="Permanent Marker"/>
                <a:sym typeface="Permanent Marker"/>
              </a:rPr>
              <a:t/>
            </a:r>
            <a:br>
              <a:rPr lang="en" sz="1800" b="0" i="0" u="none" strike="noStrike" cap="none" dirty="0">
                <a:solidFill>
                  <a:srgbClr val="999999"/>
                </a:solidFill>
                <a:latin typeface="Permanent Marker"/>
                <a:ea typeface="Permanent Marker"/>
                <a:cs typeface="Permanent Marker"/>
                <a:sym typeface="Permanent Marker"/>
              </a:rPr>
            </a:br>
            <a:r>
              <a:rPr lang="en" sz="1800" b="0" i="0" u="none" strike="noStrike" cap="none" dirty="0">
                <a:solidFill>
                  <a:schemeClr val="dk1"/>
                </a:solidFill>
                <a:latin typeface="Roboto"/>
                <a:ea typeface="Roboto"/>
                <a:cs typeface="Roboto"/>
                <a:sym typeface="Roboto"/>
              </a:rPr>
              <a:t>Now it is time to put your individual ideas together to complete your team design!</a:t>
            </a:r>
            <a:endParaRPr dirty="0"/>
          </a:p>
          <a:p>
            <a:pPr marL="0" marR="0" lvl="0" indent="0" algn="ctr"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While not everyone’s ideas may be in the final design, each individual sign does help in the creative process and towards the team objective!</a:t>
            </a:r>
            <a:endParaRPr dirty="0"/>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CREATE YOUR SIGN:</a:t>
            </a:r>
            <a:endParaRPr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endParaRPr>
          </a:p>
          <a:p>
            <a:pPr marL="0" marR="0" lvl="0" indent="0" algn="ctr"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Make sure you list all the materials you use for this design and use ONLY materials from the list. </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2"/>
              </a:buClr>
              <a:buSzPts val="1800"/>
              <a:buFont typeface="Arial"/>
              <a:buNone/>
            </a:pPr>
            <a:endParaRPr sz="1800" b="0" i="0" u="none" strike="noStrike" cap="none" dirty="0">
              <a:solidFill>
                <a:srgbClr val="999999"/>
              </a:solidFill>
              <a:latin typeface="Permanent Marker"/>
              <a:ea typeface="Permanent Marker"/>
              <a:cs typeface="Permanent Marker"/>
              <a:sym typeface="Permanent Marker"/>
            </a:endParaRPr>
          </a:p>
        </p:txBody>
      </p:sp>
      <p:sp>
        <p:nvSpPr>
          <p:cNvPr id="7" name="Title 1">
            <a:extLst>
              <a:ext uri="{FF2B5EF4-FFF2-40B4-BE49-F238E27FC236}">
                <a16:creationId xmlns:a16="http://schemas.microsoft.com/office/drawing/2014/main" xmlns="" id="{402AD61E-D90E-4246-899B-93EA4BFAA68B}"/>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8" name="Rectangle 7">
            <a:extLst>
              <a:ext uri="{FF2B5EF4-FFF2-40B4-BE49-F238E27FC236}">
                <a16:creationId xmlns:a16="http://schemas.microsoft.com/office/drawing/2014/main" xmlns="" id="{F0E703D5-2795-6B47-9A42-4879280669E0}"/>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4A4FFC61-7895-D246-A434-7C4414CC09F3}"/>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1" name="Shape 16">
            <a:extLst>
              <a:ext uri="{FF2B5EF4-FFF2-40B4-BE49-F238E27FC236}">
                <a16:creationId xmlns:a16="http://schemas.microsoft.com/office/drawing/2014/main" xmlns="" id="{0C8F4E54-F8B6-DD42-A1BB-68754DC1048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31</a:t>
            </a:fld>
            <a:endParaRPr lang="e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12" name="Rectangle 11">
            <a:extLst>
              <a:ext uri="{FF2B5EF4-FFF2-40B4-BE49-F238E27FC236}">
                <a16:creationId xmlns:a16="http://schemas.microsoft.com/office/drawing/2014/main" xmlns="" id="{17896A3F-6408-2C4E-9A1E-1FE3EF4B671A}"/>
              </a:ext>
            </a:extLst>
          </p:cNvPr>
          <p:cNvSpPr/>
          <p:nvPr/>
        </p:nvSpPr>
        <p:spPr>
          <a:xfrm>
            <a:off x="612028" y="472766"/>
            <a:ext cx="1949935"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Shape 363"/>
          <p:cNvSpPr txBox="1">
            <a:spLocks noGrp="1"/>
          </p:cNvSpPr>
          <p:nvPr>
            <p:ph type="title"/>
          </p:nvPr>
        </p:nvSpPr>
        <p:spPr>
          <a:xfrm>
            <a:off x="255041" y="472767"/>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EXTENSION 2: BUILDING </a:t>
            </a:r>
            <a:r>
              <a:rPr lang="en" sz="2000" b="1" i="0" u="none" strike="noStrike" cap="none" dirty="0">
                <a:solidFill>
                  <a:schemeClr val="dk1"/>
                </a:solidFill>
                <a:latin typeface="Arial"/>
                <a:ea typeface="Arial"/>
                <a:cs typeface="Arial"/>
                <a:sym typeface="Arial"/>
              </a:rPr>
              <a:t>BETTER MODELS!</a:t>
            </a:r>
            <a:endParaRPr dirty="0"/>
          </a:p>
        </p:txBody>
      </p:sp>
      <p:sp>
        <p:nvSpPr>
          <p:cNvPr id="364" name="Shape 364"/>
          <p:cNvSpPr txBox="1"/>
          <p:nvPr/>
        </p:nvSpPr>
        <p:spPr>
          <a:xfrm>
            <a:off x="254783" y="1005152"/>
            <a:ext cx="6370650" cy="1266254"/>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100"/>
              <a:buFont typeface="Roboto"/>
              <a:buNone/>
            </a:pPr>
            <a:r>
              <a:rPr lang="en" sz="1800" b="1" i="0" u="none" strike="noStrike" cap="none">
                <a:solidFill>
                  <a:schemeClr val="dk1"/>
                </a:solidFill>
                <a:latin typeface="Roboto"/>
                <a:ea typeface="Roboto"/>
                <a:cs typeface="Roboto"/>
                <a:sym typeface="Roboto"/>
              </a:rPr>
              <a:t>BUILDING A TEST CAR</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Using recycled materials or items found around the classroom, create a car to test the </a:t>
            </a:r>
            <a:r>
              <a:rPr lang="en" sz="1800" b="0" i="0" u="none" strike="noStrike" cap="none" err="1">
                <a:solidFill>
                  <a:schemeClr val="dk1"/>
                </a:solidFill>
                <a:latin typeface="Roboto"/>
                <a:ea typeface="Roboto"/>
                <a:cs typeface="Roboto"/>
                <a:sym typeface="Roboto"/>
              </a:rPr>
              <a:t>retroreflectivity</a:t>
            </a:r>
            <a:r>
              <a:rPr lang="en" sz="1800" b="0" i="0" u="none" strike="noStrike" cap="none">
                <a:solidFill>
                  <a:schemeClr val="dk1"/>
                </a:solidFill>
                <a:latin typeface="Roboto"/>
                <a:ea typeface="Roboto"/>
                <a:cs typeface="Roboto"/>
                <a:sym typeface="Roboto"/>
              </a:rPr>
              <a:t> of each team sign. </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pic>
        <p:nvPicPr>
          <p:cNvPr id="367" name="Shape 367" descr="testcarandclass.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69729" y="2743200"/>
            <a:ext cx="2825401" cy="2062005"/>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3280" y="2720542"/>
            <a:ext cx="3085720" cy="2057147"/>
          </a:xfrm>
          <a:prstGeom prst="rect">
            <a:avLst/>
          </a:prstGeom>
        </p:spPr>
      </p:pic>
      <p:sp>
        <p:nvSpPr>
          <p:cNvPr id="10" name="Rectangle 9">
            <a:extLst>
              <a:ext uri="{FF2B5EF4-FFF2-40B4-BE49-F238E27FC236}">
                <a16:creationId xmlns:a16="http://schemas.microsoft.com/office/drawing/2014/main" xmlns="" id="{731DC9A0-122F-8443-BBCF-4D366516F6D7}"/>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1D32ED37-DED6-624B-958C-EE8AA1CCD692}"/>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9" name="Shape 16">
            <a:extLst>
              <a:ext uri="{FF2B5EF4-FFF2-40B4-BE49-F238E27FC236}">
                <a16:creationId xmlns:a16="http://schemas.microsoft.com/office/drawing/2014/main" xmlns="" id="{E79DEB32-E8FD-5243-8C92-C4EAA9D35732}"/>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18" name="Rectangle 17">
            <a:extLst>
              <a:ext uri="{FF2B5EF4-FFF2-40B4-BE49-F238E27FC236}">
                <a16:creationId xmlns:a16="http://schemas.microsoft.com/office/drawing/2014/main" xmlns="" id="{F5B290C6-C282-E146-8B30-63A5FF8F1B71}"/>
              </a:ext>
            </a:extLst>
          </p:cNvPr>
          <p:cNvSpPr/>
          <p:nvPr/>
        </p:nvSpPr>
        <p:spPr>
          <a:xfrm>
            <a:off x="417583" y="568632"/>
            <a:ext cx="1894951"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4" name="Shape 374" descr="tapingsignborder.JPG"/>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3526936" y="2901818"/>
            <a:ext cx="2438400" cy="1828800"/>
          </a:xfrm>
          <a:prstGeom prst="rect">
            <a:avLst/>
          </a:prstGeom>
          <a:noFill/>
          <a:ln>
            <a:noFill/>
          </a:ln>
        </p:spPr>
      </p:pic>
      <p:sp>
        <p:nvSpPr>
          <p:cNvPr id="375" name="Shape 375"/>
          <p:cNvSpPr txBox="1">
            <a:spLocks noGrp="1"/>
          </p:cNvSpPr>
          <p:nvPr>
            <p:ph type="title"/>
          </p:nvPr>
        </p:nvSpPr>
        <p:spPr>
          <a:xfrm>
            <a:off x="0" y="553046"/>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EXTENSION 2: </a:t>
            </a:r>
            <a:r>
              <a:rPr lang="en" sz="2000" b="1" dirty="0">
                <a:latin typeface="Arial" panose="020B0604020202020204" pitchFamily="34" charset="0"/>
                <a:ea typeface="Permanent Marker"/>
                <a:cs typeface="Arial" panose="020B0604020202020204" pitchFamily="34" charset="0"/>
                <a:sym typeface="Permanent Marker"/>
              </a:rPr>
              <a:t>BUILDING </a:t>
            </a:r>
            <a:r>
              <a:rPr lang="en" sz="2000" b="1" i="0" u="none" strike="noStrike" cap="none" dirty="0">
                <a:solidFill>
                  <a:schemeClr val="dk1"/>
                </a:solidFill>
                <a:latin typeface="Arial"/>
                <a:ea typeface="Arial"/>
                <a:cs typeface="Arial"/>
                <a:sym typeface="Arial"/>
              </a:rPr>
              <a:t>BETTER MODELS!</a:t>
            </a:r>
            <a:endParaRPr dirty="0"/>
          </a:p>
        </p:txBody>
      </p:sp>
      <p:sp>
        <p:nvSpPr>
          <p:cNvPr id="376" name="Shape 376"/>
          <p:cNvSpPr txBox="1"/>
          <p:nvPr/>
        </p:nvSpPr>
        <p:spPr>
          <a:xfrm>
            <a:off x="254783" y="1137455"/>
            <a:ext cx="6370650" cy="1961443"/>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100"/>
              <a:buFont typeface="Roboto"/>
              <a:buNone/>
            </a:pPr>
            <a:r>
              <a:rPr lang="en" sz="1800" b="1" i="0" u="none" strike="noStrike" cap="none">
                <a:solidFill>
                  <a:schemeClr val="dk1"/>
                </a:solidFill>
                <a:latin typeface="Roboto"/>
                <a:ea typeface="Roboto"/>
                <a:cs typeface="Roboto"/>
                <a:sym typeface="Roboto"/>
              </a:rPr>
              <a:t>MATCHING THE SIGN TO THE TEST CAR</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As a class, you will need to figure out where to hang your signs in order to test them with your car. </a:t>
            </a:r>
            <a:endParaRPr dirty="0"/>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Remember our previous numbers: 7-foot (213 cm) high sign off to the right with our headlight average of _____ cm. </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379" name="Shape 379"/>
          <p:cNvSpPr txBox="1"/>
          <p:nvPr/>
        </p:nvSpPr>
        <p:spPr>
          <a:xfrm>
            <a:off x="691798" y="2952117"/>
            <a:ext cx="887339"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Height of headlights on test car</a:t>
            </a:r>
            <a:endParaRPr dirty="0"/>
          </a:p>
        </p:txBody>
      </p:sp>
      <p:sp>
        <p:nvSpPr>
          <p:cNvPr id="380" name="Shape 380"/>
          <p:cNvSpPr txBox="1"/>
          <p:nvPr/>
        </p:nvSpPr>
        <p:spPr>
          <a:xfrm>
            <a:off x="576917" y="3590103"/>
            <a:ext cx="1091867"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Height that you will hang the signs to test (X)</a:t>
            </a:r>
            <a:endParaRPr dirty="0"/>
          </a:p>
        </p:txBody>
      </p:sp>
      <p:sp>
        <p:nvSpPr>
          <p:cNvPr id="381" name="Shape 381"/>
          <p:cNvSpPr txBox="1"/>
          <p:nvPr/>
        </p:nvSpPr>
        <p:spPr>
          <a:xfrm>
            <a:off x="2034509" y="2971707"/>
            <a:ext cx="1114777"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Average height of headlights in parking lot</a:t>
            </a:r>
            <a:endParaRPr dirty="0"/>
          </a:p>
        </p:txBody>
      </p:sp>
      <p:sp>
        <p:nvSpPr>
          <p:cNvPr id="382" name="Shape 382"/>
          <p:cNvSpPr txBox="1"/>
          <p:nvPr/>
        </p:nvSpPr>
        <p:spPr>
          <a:xfrm>
            <a:off x="2161841" y="3702160"/>
            <a:ext cx="890327" cy="24622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213cm (7ft)</a:t>
            </a:r>
            <a:endParaRPr dirty="0"/>
          </a:p>
        </p:txBody>
      </p:sp>
      <p:cxnSp>
        <p:nvCxnSpPr>
          <p:cNvPr id="383" name="Shape 383"/>
          <p:cNvCxnSpPr/>
          <p:nvPr/>
        </p:nvCxnSpPr>
        <p:spPr>
          <a:xfrm rot="10800000" flipH="1">
            <a:off x="2102078" y="3539804"/>
            <a:ext cx="978647" cy="7471"/>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cxnSp>
        <p:nvCxnSpPr>
          <p:cNvPr id="384" name="Shape 384"/>
          <p:cNvCxnSpPr/>
          <p:nvPr/>
        </p:nvCxnSpPr>
        <p:spPr>
          <a:xfrm>
            <a:off x="727489" y="3532334"/>
            <a:ext cx="859118" cy="7470"/>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cxnSp>
      <p:sp>
        <p:nvSpPr>
          <p:cNvPr id="385" name="Shape 385"/>
          <p:cNvSpPr txBox="1"/>
          <p:nvPr/>
        </p:nvSpPr>
        <p:spPr>
          <a:xfrm>
            <a:off x="1564190" y="3143862"/>
            <a:ext cx="4108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4400" b="0" i="0" u="none" strike="noStrike" cap="none">
                <a:solidFill>
                  <a:srgbClr val="000000"/>
                </a:solidFill>
                <a:latin typeface="Arial"/>
                <a:ea typeface="Arial"/>
                <a:cs typeface="Arial"/>
                <a:sym typeface="Arial"/>
              </a:rPr>
              <a:t>=</a:t>
            </a:r>
            <a:endParaRPr sz="4400" b="0" i="0" u="none" strike="noStrike" cap="none" dirty="0">
              <a:solidFill>
                <a:srgbClr val="000000"/>
              </a:solidFill>
              <a:latin typeface="Arial"/>
              <a:ea typeface="Arial"/>
              <a:cs typeface="Arial"/>
              <a:sym typeface="Arial"/>
            </a:endParaRPr>
          </a:p>
        </p:txBody>
      </p:sp>
      <p:sp>
        <p:nvSpPr>
          <p:cNvPr id="16" name="Rectangle 15">
            <a:extLst>
              <a:ext uri="{FF2B5EF4-FFF2-40B4-BE49-F238E27FC236}">
                <a16:creationId xmlns:a16="http://schemas.microsoft.com/office/drawing/2014/main" xmlns="" id="{074BB1D3-E921-ED4A-913C-A784179E3ACB}"/>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xmlns="" id="{76925E9F-4EB3-8A45-97CD-80FEACCD3F50}"/>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5" name="Shape 16">
            <a:extLst>
              <a:ext uri="{FF2B5EF4-FFF2-40B4-BE49-F238E27FC236}">
                <a16:creationId xmlns:a16="http://schemas.microsoft.com/office/drawing/2014/main" xmlns="" id="{FA56EC55-4DA3-6343-A040-D2239101395D}"/>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12" name="Rectangle 11">
            <a:extLst>
              <a:ext uri="{FF2B5EF4-FFF2-40B4-BE49-F238E27FC236}">
                <a16:creationId xmlns:a16="http://schemas.microsoft.com/office/drawing/2014/main" xmlns="" id="{4600D6D4-91E3-F449-9EAB-354E7EC7E8D5}"/>
              </a:ext>
            </a:extLst>
          </p:cNvPr>
          <p:cNvSpPr/>
          <p:nvPr/>
        </p:nvSpPr>
        <p:spPr>
          <a:xfrm>
            <a:off x="672766" y="660337"/>
            <a:ext cx="1871330"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Shape 392"/>
          <p:cNvSpPr txBox="1">
            <a:spLocks noGrp="1"/>
          </p:cNvSpPr>
          <p:nvPr>
            <p:ph type="title"/>
          </p:nvPr>
        </p:nvSpPr>
        <p:spPr>
          <a:xfrm>
            <a:off x="233775" y="660337"/>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dirty="0">
                <a:solidFill>
                  <a:schemeClr val="dk1"/>
                </a:solidFill>
                <a:latin typeface="Arial" panose="020B0604020202020204" pitchFamily="34" charset="0"/>
                <a:ea typeface="Permanent Marker"/>
                <a:cs typeface="Arial" panose="020B0604020202020204" pitchFamily="34" charset="0"/>
                <a:sym typeface="Permanent Marker"/>
              </a:rPr>
              <a:t>EXTENSION 2: </a:t>
            </a:r>
            <a:r>
              <a:rPr lang="en" sz="2000" b="1" dirty="0">
                <a:latin typeface="Arial" panose="020B0604020202020204" pitchFamily="34" charset="0"/>
                <a:ea typeface="Permanent Marker"/>
                <a:cs typeface="Arial" panose="020B0604020202020204" pitchFamily="34" charset="0"/>
                <a:sym typeface="Permanent Marker"/>
              </a:rPr>
              <a:t>BUILDING </a:t>
            </a:r>
            <a:r>
              <a:rPr lang="en" sz="2000" b="1" i="0" u="none" strike="noStrike" cap="none" dirty="0">
                <a:solidFill>
                  <a:schemeClr val="dk1"/>
                </a:solidFill>
                <a:latin typeface="Arial"/>
                <a:ea typeface="Arial"/>
                <a:cs typeface="Arial"/>
                <a:sym typeface="Arial"/>
              </a:rPr>
              <a:t>BETTER MODELS!</a:t>
            </a:r>
            <a:endParaRPr dirty="0"/>
          </a:p>
        </p:txBody>
      </p:sp>
      <p:sp>
        <p:nvSpPr>
          <p:cNvPr id="393" name="Shape 393"/>
          <p:cNvSpPr txBox="1"/>
          <p:nvPr/>
        </p:nvSpPr>
        <p:spPr>
          <a:xfrm>
            <a:off x="254783" y="1192722"/>
            <a:ext cx="6370650" cy="1266254"/>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100"/>
              <a:buFont typeface="Roboto"/>
              <a:buNone/>
            </a:pPr>
            <a:r>
              <a:rPr lang="en" sz="1800" b="1" i="0" u="none" strike="noStrike" cap="none">
                <a:solidFill>
                  <a:schemeClr val="dk1"/>
                </a:solidFill>
                <a:latin typeface="Roboto"/>
                <a:ea typeface="Roboto"/>
                <a:cs typeface="Roboto"/>
                <a:sym typeface="Roboto"/>
              </a:rPr>
              <a:t>TESTING AT NIGHT – Modify your test area.</a:t>
            </a: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Since you will be testing your signs for a car driving at night, you will need to modify your test area. </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pic>
        <p:nvPicPr>
          <p:cNvPr id="397" name="Shape 397" descr="tapingupwindows.JPG"/>
          <p:cNvPicPr preferRelativeResize="0">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195791" y="2479965"/>
            <a:ext cx="3047999" cy="2286000"/>
          </a:xfrm>
          <a:prstGeom prst="rect">
            <a:avLst/>
          </a:prstGeom>
          <a:noFill/>
          <a:ln>
            <a:noFill/>
          </a:ln>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22782" y="2479965"/>
            <a:ext cx="3429000" cy="2286000"/>
          </a:xfrm>
          <a:prstGeom prst="rect">
            <a:avLst/>
          </a:prstGeom>
        </p:spPr>
      </p:pic>
      <p:sp>
        <p:nvSpPr>
          <p:cNvPr id="10" name="Rectangle 9">
            <a:extLst>
              <a:ext uri="{FF2B5EF4-FFF2-40B4-BE49-F238E27FC236}">
                <a16:creationId xmlns:a16="http://schemas.microsoft.com/office/drawing/2014/main" xmlns="" id="{D4B4047B-E96D-6342-8F72-5D23FE9619D1}"/>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83AA60C-388F-FA4A-B9A1-036C1FC37479}"/>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9" name="Shape 16">
            <a:extLst>
              <a:ext uri="{FF2B5EF4-FFF2-40B4-BE49-F238E27FC236}">
                <a16:creationId xmlns:a16="http://schemas.microsoft.com/office/drawing/2014/main" xmlns="" id="{54D515C7-6179-1647-B5ED-1619810DF81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0" name="Rectangle 9">
            <a:extLst>
              <a:ext uri="{FF2B5EF4-FFF2-40B4-BE49-F238E27FC236}">
                <a16:creationId xmlns:a16="http://schemas.microsoft.com/office/drawing/2014/main" xmlns="" id="{9AB890FE-C2E2-6441-9DFA-9C956AB03E9D}"/>
              </a:ext>
            </a:extLst>
          </p:cNvPr>
          <p:cNvSpPr/>
          <p:nvPr/>
        </p:nvSpPr>
        <p:spPr>
          <a:xfrm>
            <a:off x="2073350" y="652977"/>
            <a:ext cx="2679404" cy="4295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Shape 403"/>
          <p:cNvSpPr txBox="1">
            <a:spLocks noGrp="1"/>
          </p:cNvSpPr>
          <p:nvPr>
            <p:ph type="body" idx="1"/>
          </p:nvPr>
        </p:nvSpPr>
        <p:spPr>
          <a:xfrm>
            <a:off x="233775" y="645735"/>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dk1"/>
                </a:solidFill>
                <a:latin typeface="Roboto"/>
                <a:ea typeface="Roboto"/>
                <a:cs typeface="Roboto"/>
                <a:sym typeface="Roboto"/>
              </a:rPr>
              <a:t>STUDENT ACTIVITY:</a:t>
            </a:r>
            <a:br>
              <a:rPr lang="en" sz="2000" b="1" i="0" u="none" strike="noStrike" cap="none" dirty="0">
                <a:solidFill>
                  <a:schemeClr val="dk1"/>
                </a:solidFill>
                <a:latin typeface="Roboto"/>
                <a:ea typeface="Roboto"/>
                <a:cs typeface="Roboto"/>
                <a:sym typeface="Roboto"/>
              </a:rPr>
            </a:br>
            <a:endParaRPr sz="500" dirty="0"/>
          </a:p>
          <a:p>
            <a:pPr marL="0" marR="0" lvl="0" indent="0" algn="ctr" rtl="0">
              <a:lnSpc>
                <a:spcPct val="100000"/>
              </a:lnSpc>
              <a:spcBef>
                <a:spcPts val="0"/>
              </a:spcBef>
              <a:spcAft>
                <a:spcPts val="0"/>
              </a:spcAft>
              <a:buClr>
                <a:schemeClr val="dk2"/>
              </a:buClr>
              <a:buSzPts val="2000"/>
              <a:buFont typeface="Roboto"/>
              <a:buNone/>
            </a:pPr>
            <a:r>
              <a:rPr lang="en" sz="2000" b="1" i="0" u="none" strike="noStrike" cap="all" dirty="0">
                <a:solidFill>
                  <a:schemeClr val="dk1"/>
                </a:solidFill>
                <a:latin typeface="Roboto"/>
                <a:ea typeface="Roboto"/>
                <a:cs typeface="Roboto"/>
                <a:sym typeface="Roboto"/>
              </a:rPr>
              <a:t>Engineering Design Process Challenge</a:t>
            </a:r>
            <a:endParaRPr cap="all" dirty="0"/>
          </a:p>
        </p:txBody>
      </p:sp>
      <p:sp>
        <p:nvSpPr>
          <p:cNvPr id="404" name="Shape 404"/>
          <p:cNvSpPr txBox="1">
            <a:spLocks noGrp="1"/>
          </p:cNvSpPr>
          <p:nvPr>
            <p:ph type="body" idx="1"/>
          </p:nvPr>
        </p:nvSpPr>
        <p:spPr>
          <a:xfrm>
            <a:off x="43763" y="1252144"/>
            <a:ext cx="6770475" cy="3531719"/>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chemeClr val="dk2"/>
              </a:buClr>
              <a:buSzPts val="1800"/>
              <a:buFont typeface="Permanent Marker"/>
              <a:buNone/>
            </a:pPr>
            <a:r>
              <a:rPr lang="en" sz="1800" b="1" i="0" u="none" strike="noStrike" cap="none" dirty="0">
                <a:solidFill>
                  <a:srgbClr val="00B0F0"/>
                </a:solidFill>
                <a:latin typeface="Arial" panose="020B0604020202020204" pitchFamily="34" charset="0"/>
                <a:ea typeface="Permanent Marker"/>
                <a:cs typeface="Arial" panose="020B0604020202020204" pitchFamily="34" charset="0"/>
                <a:sym typeface="Permanent Marker"/>
              </a:rPr>
              <a:t>TEST AND EVALUATE DESIGN:</a:t>
            </a:r>
            <a:endParaRPr b="1" dirty="0">
              <a:solidFill>
                <a:srgbClr val="00B0F0"/>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Test your </a:t>
            </a:r>
            <a:r>
              <a:rPr lang="en" dirty="0">
                <a:solidFill>
                  <a:schemeClr val="dk1"/>
                </a:solidFill>
                <a:latin typeface="Roboto"/>
                <a:ea typeface="Roboto"/>
                <a:cs typeface="Roboto"/>
                <a:sym typeface="Roboto"/>
              </a:rPr>
              <a:t>sign</a:t>
            </a:r>
            <a:r>
              <a:rPr lang="en" sz="1800" b="0" i="0" u="none" strike="noStrike" cap="none" dirty="0">
                <a:solidFill>
                  <a:schemeClr val="dk1"/>
                </a:solidFill>
                <a:latin typeface="Roboto"/>
                <a:ea typeface="Roboto"/>
                <a:cs typeface="Roboto"/>
                <a:sym typeface="Roboto"/>
              </a:rPr>
              <a:t> to determine </a:t>
            </a:r>
            <a:r>
              <a:rPr lang="en" dirty="0">
                <a:solidFill>
                  <a:schemeClr val="dk1"/>
                </a:solidFill>
                <a:latin typeface="Roboto"/>
                <a:ea typeface="Roboto"/>
                <a:cs typeface="Roboto"/>
                <a:sym typeface="Roboto"/>
              </a:rPr>
              <a:t>its</a:t>
            </a:r>
            <a:r>
              <a:rPr lang="en" sz="1800" b="0" i="0" u="none" strike="noStrike" cap="none" dirty="0">
                <a:solidFill>
                  <a:schemeClr val="dk1"/>
                </a:solidFill>
                <a:latin typeface="Roboto"/>
                <a:ea typeface="Roboto"/>
                <a:cs typeface="Roboto"/>
                <a:sym typeface="Roboto"/>
              </a:rPr>
              <a:t> retroreflectivity. </a:t>
            </a:r>
          </a:p>
          <a:p>
            <a:pPr marL="0" marR="0" lvl="0" indent="0" algn="ctr" rtl="0">
              <a:lnSpc>
                <a:spcPct val="100000"/>
              </a:lnSpc>
              <a:spcBef>
                <a:spcPts val="0"/>
              </a:spcBef>
              <a:spcAft>
                <a:spcPts val="0"/>
              </a:spcAft>
              <a:buClr>
                <a:schemeClr val="dk2"/>
              </a:buClr>
              <a:buSzPts val="1800"/>
              <a:buFont typeface="Roboto"/>
              <a:buNone/>
            </a:pPr>
            <a:endParaRPr lang="en" dirty="0">
              <a:solidFill>
                <a:schemeClr val="dk1"/>
              </a:solidFill>
              <a:latin typeface="Roboto"/>
              <a:ea typeface="Roboto"/>
              <a:cs typeface="Roboto"/>
              <a:sym typeface="Roboto"/>
            </a:endParaRPr>
          </a:p>
          <a:p>
            <a:pPr marL="0" lvl="0" indent="0" algn="ctr">
              <a:lnSpc>
                <a:spcPct val="100000"/>
              </a:lnSpc>
              <a:buNone/>
            </a:pPr>
            <a:r>
              <a:rPr lang="en-US" b="1" dirty="0">
                <a:solidFill>
                  <a:srgbClr val="00B0F0"/>
                </a:solidFill>
                <a:latin typeface="Arial" panose="020B0604020202020204" pitchFamily="34" charset="0"/>
                <a:ea typeface="Permanent Marker"/>
                <a:cs typeface="Arial" panose="020B0604020202020204" pitchFamily="34" charset="0"/>
                <a:sym typeface="Permanent Marker"/>
              </a:rPr>
              <a:t>REDESIGN OR BUILD:</a:t>
            </a:r>
            <a:endParaRPr lang="en-US" b="1" dirty="0">
              <a:solidFill>
                <a:srgbClr val="00B0F0"/>
              </a:solidFill>
              <a:latin typeface="Arial" panose="020B0604020202020204" pitchFamily="34" charset="0"/>
              <a:cs typeface="Arial" panose="020B0604020202020204" pitchFamily="34" charset="0"/>
            </a:endParaRPr>
          </a:p>
          <a:p>
            <a:pPr marL="0" lvl="0" indent="0" algn="ctr">
              <a:lnSpc>
                <a:spcPct val="100000"/>
              </a:lnSpc>
              <a:buNone/>
            </a:pPr>
            <a:r>
              <a:rPr lang="en-US" dirty="0">
                <a:solidFill>
                  <a:schemeClr val="dk1"/>
                </a:solidFill>
                <a:latin typeface="Roboto"/>
                <a:ea typeface="Roboto"/>
                <a:cs typeface="Roboto"/>
                <a:sym typeface="Roboto"/>
              </a:rPr>
              <a:t>Based on the testing, think about ways to improve your sign.</a:t>
            </a:r>
          </a:p>
          <a:p>
            <a:pPr marL="0" lvl="0" indent="0" algn="ctr">
              <a:lnSpc>
                <a:spcPct val="100000"/>
              </a:lnSpc>
              <a:buNone/>
            </a:pPr>
            <a:endParaRPr lang="en-US" dirty="0">
              <a:solidFill>
                <a:schemeClr val="dk1"/>
              </a:solidFill>
              <a:latin typeface="Roboto"/>
              <a:ea typeface="Roboto"/>
              <a:cs typeface="Roboto"/>
              <a:sym typeface="Roboto"/>
            </a:endParaRPr>
          </a:p>
          <a:p>
            <a:pPr marL="0" lvl="0" indent="0" algn="ctr">
              <a:lnSpc>
                <a:spcPct val="100000"/>
              </a:lnSpc>
              <a:buNone/>
            </a:pPr>
            <a:r>
              <a:rPr lang="en-US" b="1" dirty="0">
                <a:solidFill>
                  <a:srgbClr val="00B0F0"/>
                </a:solidFill>
                <a:latin typeface="Arial" panose="020B0604020202020204" pitchFamily="34" charset="0"/>
                <a:ea typeface="Permanent Marker"/>
                <a:cs typeface="Arial" panose="020B0604020202020204" pitchFamily="34" charset="0"/>
                <a:sym typeface="Permanent Marker"/>
              </a:rPr>
              <a:t>SHARE SUCCESS: </a:t>
            </a:r>
            <a:r>
              <a:rPr lang="en-US" dirty="0">
                <a:solidFill>
                  <a:srgbClr val="00B0F0"/>
                </a:solidFill>
                <a:latin typeface="Permanent Marker"/>
                <a:ea typeface="Permanent Marker"/>
                <a:cs typeface="Permanent Marker"/>
                <a:sym typeface="Permanent Marker"/>
              </a:rPr>
              <a:t/>
            </a:r>
            <a:br>
              <a:rPr lang="en-US" dirty="0">
                <a:solidFill>
                  <a:srgbClr val="00B0F0"/>
                </a:solidFill>
                <a:latin typeface="Permanent Marker"/>
                <a:ea typeface="Permanent Marker"/>
                <a:cs typeface="Permanent Marker"/>
                <a:sym typeface="Permanent Marker"/>
              </a:rPr>
            </a:br>
            <a:r>
              <a:rPr lang="en-US" dirty="0">
                <a:solidFill>
                  <a:schemeClr val="dk1"/>
                </a:solidFill>
                <a:latin typeface="Roboto"/>
                <a:ea typeface="Roboto"/>
                <a:cs typeface="Roboto"/>
                <a:sym typeface="Roboto"/>
              </a:rPr>
              <a:t>Each team will present their team sign and ideas for improvement. As you watch others present, be sure to record the best features from their designs and concerns you may have. </a:t>
            </a:r>
            <a:endParaRPr lang="en-US" dirty="0"/>
          </a:p>
          <a:p>
            <a:pPr marL="0" lvl="0" indent="0" algn="ctr">
              <a:lnSpc>
                <a:spcPct val="100000"/>
              </a:lnSpc>
              <a:buNone/>
            </a:pPr>
            <a:endParaRPr lang="en-US" dirty="0">
              <a:solidFill>
                <a:schemeClr val="dk1"/>
              </a:solidFill>
              <a:latin typeface="Roboto"/>
              <a:ea typeface="Roboto"/>
              <a:cs typeface="Roboto"/>
              <a:sym typeface="Roboto"/>
            </a:endParaRPr>
          </a:p>
        </p:txBody>
      </p:sp>
      <p:sp>
        <p:nvSpPr>
          <p:cNvPr id="7" name="Title 1">
            <a:extLst>
              <a:ext uri="{FF2B5EF4-FFF2-40B4-BE49-F238E27FC236}">
                <a16:creationId xmlns:a16="http://schemas.microsoft.com/office/drawing/2014/main" xmlns="" id="{58118159-EAD4-4147-A5FE-8DD7A9C91A04}"/>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8" name="Rectangle 7">
            <a:extLst>
              <a:ext uri="{FF2B5EF4-FFF2-40B4-BE49-F238E27FC236}">
                <a16:creationId xmlns:a16="http://schemas.microsoft.com/office/drawing/2014/main" xmlns="" id="{A1BE6FBD-537E-C04C-A422-5B377E0EE96B}"/>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0A07D482-A972-6549-9BA8-D4AF80346695}"/>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1" name="Shape 16">
            <a:extLst>
              <a:ext uri="{FF2B5EF4-FFF2-40B4-BE49-F238E27FC236}">
                <a16:creationId xmlns:a16="http://schemas.microsoft.com/office/drawing/2014/main" xmlns="" id="{32BCA22C-759B-404D-A35C-DFFCBEABD949}"/>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233775" y="846809"/>
            <a:ext cx="2707388" cy="1038551"/>
          </a:xfrm>
          <a:prstGeom prst="rect">
            <a:avLst/>
          </a:prstGeom>
          <a:noFill/>
          <a:ln>
            <a:noFill/>
          </a:ln>
        </p:spPr>
        <p:txBody>
          <a:bodyPr spcFirstLastPara="1" wrap="square" lIns="68550" tIns="68550" rIns="68550" bIns="68550" anchor="t" anchorCtr="0">
            <a:noAutofit/>
          </a:bodyPr>
          <a:lstStyle/>
          <a:p>
            <a:pPr lvl="0">
              <a:buSzPts val="2000"/>
            </a:pPr>
            <a:r>
              <a:rPr lang="en" sz="2000" b="1">
                <a:latin typeface="Arial" panose="020B0604020202020204" pitchFamily="34" charset="0"/>
                <a:ea typeface="Permanent Marker"/>
                <a:cs typeface="Arial" panose="020B0604020202020204" pitchFamily="34" charset="0"/>
                <a:sym typeface="Permanent Marker"/>
              </a:rPr>
              <a:t>FUN FACTS IN TRANSPORTATION</a:t>
            </a:r>
            <a:endParaRPr dirty="0"/>
          </a:p>
        </p:txBody>
      </p:sp>
      <p:sp>
        <p:nvSpPr>
          <p:cNvPr id="438" name="Shape 438"/>
          <p:cNvSpPr txBox="1">
            <a:spLocks noGrp="1"/>
          </p:cNvSpPr>
          <p:nvPr>
            <p:ph type="body" idx="1"/>
          </p:nvPr>
        </p:nvSpPr>
        <p:spPr>
          <a:xfrm>
            <a:off x="233775" y="1578759"/>
            <a:ext cx="2443437" cy="3141164"/>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600" b="0" i="0" u="none" strike="noStrike" cap="none">
                <a:solidFill>
                  <a:schemeClr val="dk1"/>
                </a:solidFill>
                <a:latin typeface="Roboto"/>
                <a:ea typeface="Roboto"/>
                <a:cs typeface="Roboto"/>
                <a:sym typeface="Roboto"/>
              </a:rPr>
              <a:t>Glass spheres are among the most simple retroreflectors. With the right reflective surface behind or around them, they can bend and reflect light back to the source. As early as the 1920’s important signs were improved by adding large glass spheres to make them more visible. </a:t>
            </a:r>
            <a:endParaRPr sz="1600" dirty="0"/>
          </a:p>
        </p:txBody>
      </p:sp>
      <p:pic>
        <p:nvPicPr>
          <p:cNvPr id="441" name="Shape 4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2507656" y="644294"/>
            <a:ext cx="4793278" cy="3926264"/>
          </a:xfrm>
          <a:prstGeom prst="rect">
            <a:avLst/>
          </a:prstGeom>
          <a:noFill/>
          <a:ln>
            <a:noFill/>
          </a:ln>
        </p:spPr>
      </p:pic>
      <p:sp>
        <p:nvSpPr>
          <p:cNvPr id="9" name="Rectangle 8">
            <a:extLst>
              <a:ext uri="{FF2B5EF4-FFF2-40B4-BE49-F238E27FC236}">
                <a16:creationId xmlns:a16="http://schemas.microsoft.com/office/drawing/2014/main" xmlns="" id="{993A55CE-3209-CA47-A06F-4DE591AAA8F4}"/>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xmlns="" id="{BB925287-195F-3B46-93BD-89D922A8B0D3}"/>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7" name="Shape 16">
            <a:extLst>
              <a:ext uri="{FF2B5EF4-FFF2-40B4-BE49-F238E27FC236}">
                <a16:creationId xmlns:a16="http://schemas.microsoft.com/office/drawing/2014/main" xmlns="" id="{2863B00C-184F-484A-968F-A3165552C4F7}"/>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36</a:t>
            </a:fld>
            <a:endParaRPr lang="en">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233775" y="46227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FUN FACTS IN TRANSPORTATION</a:t>
            </a:r>
            <a:endParaRPr dirty="0"/>
          </a:p>
        </p:txBody>
      </p:sp>
      <p:sp>
        <p:nvSpPr>
          <p:cNvPr id="447" name="Shape 447"/>
          <p:cNvSpPr txBox="1">
            <a:spLocks noGrp="1"/>
          </p:cNvSpPr>
          <p:nvPr>
            <p:ph type="body" idx="1"/>
          </p:nvPr>
        </p:nvSpPr>
        <p:spPr>
          <a:xfrm>
            <a:off x="233775" y="891796"/>
            <a:ext cx="6390450" cy="10291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400" b="0" i="0" u="none" strike="noStrike" cap="none">
                <a:solidFill>
                  <a:schemeClr val="dk1"/>
                </a:solidFill>
                <a:latin typeface="Roboto"/>
                <a:ea typeface="Roboto"/>
                <a:cs typeface="Roboto"/>
                <a:sym typeface="Roboto"/>
              </a:rPr>
              <a:t>Beginning in the 1940’s, tiny glass </a:t>
            </a:r>
            <a:r>
              <a:rPr lang="en" sz="1400" b="0" i="0" u="none" strike="noStrike" cap="none" err="1">
                <a:solidFill>
                  <a:schemeClr val="dk1"/>
                </a:solidFill>
                <a:latin typeface="Roboto"/>
                <a:ea typeface="Roboto"/>
                <a:cs typeface="Roboto"/>
                <a:sym typeface="Roboto"/>
              </a:rPr>
              <a:t>retroreflecting</a:t>
            </a:r>
            <a:r>
              <a:rPr lang="en" sz="1400" b="0" i="0" u="none" strike="noStrike" cap="none">
                <a:solidFill>
                  <a:schemeClr val="dk1"/>
                </a:solidFill>
                <a:latin typeface="Roboto"/>
                <a:ea typeface="Roboto"/>
                <a:cs typeface="Roboto"/>
                <a:sym typeface="Roboto"/>
              </a:rPr>
              <a:t> beads were added to nearly all signs, and greatly improved traffic safety.  </a:t>
            </a:r>
            <a:endParaRPr sz="1400" dirty="0"/>
          </a:p>
        </p:txBody>
      </p:sp>
      <p:sp>
        <p:nvSpPr>
          <p:cNvPr id="10" name="Title 1">
            <a:extLst>
              <a:ext uri="{FF2B5EF4-FFF2-40B4-BE49-F238E27FC236}">
                <a16:creationId xmlns:a16="http://schemas.microsoft.com/office/drawing/2014/main" xmlns="" id="{254FD9AE-E3BA-4142-9A8D-708B7662DB49}"/>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2" name="Rectangle 11">
            <a:extLst>
              <a:ext uri="{FF2B5EF4-FFF2-40B4-BE49-F238E27FC236}">
                <a16:creationId xmlns:a16="http://schemas.microsoft.com/office/drawing/2014/main" xmlns="" id="{6E0B949A-0581-784F-A06E-F29E1D19F71B}"/>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xmlns="" id="{E72F5A68-9AD9-554E-9319-A25D414F3511}"/>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8" name="Shape 16">
            <a:extLst>
              <a:ext uri="{FF2B5EF4-FFF2-40B4-BE49-F238E27FC236}">
                <a16:creationId xmlns:a16="http://schemas.microsoft.com/office/drawing/2014/main" xmlns="" id="{1ECC53EC-9A92-B747-B09D-CE302E9050BF}"/>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37</a:t>
            </a:fld>
            <a:endParaRPr lang="en"/>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94" t="7866" r="9521" b="14723"/>
          <a:stretch/>
        </p:blipFill>
        <p:spPr>
          <a:xfrm>
            <a:off x="1062804" y="1564710"/>
            <a:ext cx="4732393" cy="32918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233775" y="565333"/>
            <a:ext cx="6390450" cy="429525"/>
          </a:xfrm>
          <a:prstGeom prst="rect">
            <a:avLst/>
          </a:prstGeom>
          <a:noFill/>
          <a:ln>
            <a:noFill/>
          </a:ln>
        </p:spPr>
        <p:txBody>
          <a:bodyPr spcFirstLastPara="1" wrap="square" lIns="68550" tIns="68550" rIns="68550" bIns="68550" anchor="t" anchorCtr="0">
            <a:noAutofit/>
          </a:bodyPr>
          <a:lstStyle/>
          <a:p>
            <a:pPr lvl="0" algn="ctr">
              <a:buSzPts val="917"/>
            </a:pPr>
            <a:r>
              <a:rPr lang="en" sz="2000" b="1">
                <a:latin typeface="Arial" panose="020B0604020202020204" pitchFamily="34" charset="0"/>
                <a:ea typeface="Permanent Marker"/>
                <a:cs typeface="Arial" panose="020B0604020202020204" pitchFamily="34" charset="0"/>
                <a:sym typeface="Permanent Marker"/>
              </a:rPr>
              <a:t>FUN FACTS IN TRANSPORTATION</a:t>
            </a:r>
            <a:endParaRPr dirty="0"/>
          </a:p>
        </p:txBody>
      </p:sp>
      <p:sp>
        <p:nvSpPr>
          <p:cNvPr id="456" name="Shape 456"/>
          <p:cNvSpPr txBox="1">
            <a:spLocks noGrp="1"/>
          </p:cNvSpPr>
          <p:nvPr>
            <p:ph type="body" idx="1"/>
          </p:nvPr>
        </p:nvSpPr>
        <p:spPr>
          <a:xfrm>
            <a:off x="233775" y="1033272"/>
            <a:ext cx="6390450" cy="10291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Soon after, a protective film was added over the glass beads to combat dust and water that distorted the retroreflectivity of the beads. In addition, </a:t>
            </a:r>
            <a:r>
              <a:rPr lang="en-US" sz="1800" b="0" i="0" u="none" strike="noStrike" cap="none" dirty="0">
                <a:solidFill>
                  <a:schemeClr val="dk1"/>
                </a:solidFill>
                <a:latin typeface="Roboto"/>
                <a:ea typeface="Roboto"/>
                <a:cs typeface="Roboto"/>
                <a:sym typeface="Roboto"/>
              </a:rPr>
              <a:t>the</a:t>
            </a:r>
            <a:r>
              <a:rPr lang="en" sz="1800" b="0" i="0" u="none" strike="noStrike" cap="none" dirty="0">
                <a:solidFill>
                  <a:schemeClr val="dk1"/>
                </a:solidFill>
                <a:latin typeface="Roboto"/>
                <a:ea typeface="Roboto"/>
                <a:cs typeface="Roboto"/>
                <a:sym typeface="Roboto"/>
              </a:rPr>
              <a:t> metal</a:t>
            </a:r>
            <a:r>
              <a:rPr lang="en-US" sz="1800" b="0" i="0" u="none" strike="noStrike" cap="none" dirty="0">
                <a:solidFill>
                  <a:schemeClr val="dk1"/>
                </a:solidFill>
                <a:latin typeface="Roboto"/>
                <a:ea typeface="Roboto"/>
                <a:cs typeface="Roboto"/>
                <a:sym typeface="Roboto"/>
              </a:rPr>
              <a:t>l</a:t>
            </a:r>
            <a:r>
              <a:rPr lang="en" sz="1800" b="0" i="0" u="none" strike="noStrike" cap="none" dirty="0">
                <a:solidFill>
                  <a:schemeClr val="dk1"/>
                </a:solidFill>
                <a:latin typeface="Roboto"/>
                <a:ea typeface="Roboto"/>
                <a:cs typeface="Roboto"/>
                <a:sym typeface="Roboto"/>
              </a:rPr>
              <a:t>ized layer was </a:t>
            </a:r>
            <a:r>
              <a:rPr lang="en-US" sz="1800" b="0" i="0" u="none" strike="noStrike" cap="none" dirty="0">
                <a:solidFill>
                  <a:schemeClr val="dk1"/>
                </a:solidFill>
                <a:latin typeface="Roboto"/>
                <a:ea typeface="Roboto"/>
                <a:cs typeface="Roboto"/>
                <a:sym typeface="Roboto"/>
              </a:rPr>
              <a:t>moved closer to the individual beads</a:t>
            </a:r>
            <a:r>
              <a:rPr lang="en" sz="1800" b="0" i="0" u="none" strike="noStrike" cap="none" dirty="0">
                <a:solidFill>
                  <a:schemeClr val="dk1"/>
                </a:solidFill>
                <a:latin typeface="Roboto"/>
                <a:ea typeface="Roboto"/>
                <a:cs typeface="Roboto"/>
                <a:sym typeface="Roboto"/>
              </a:rPr>
              <a:t> to improve retroreflectivity.</a:t>
            </a:r>
            <a:endParaRPr sz="1800" b="0" i="0" u="none" strike="noStrike" cap="none" dirty="0">
              <a:solidFill>
                <a:schemeClr val="dk1"/>
              </a:solidFill>
              <a:latin typeface="Roboto"/>
              <a:ea typeface="Roboto"/>
              <a:cs typeface="Roboto"/>
              <a:sym typeface="Roboto"/>
            </a:endParaRPr>
          </a:p>
        </p:txBody>
      </p:sp>
      <p:sp>
        <p:nvSpPr>
          <p:cNvPr id="460" name="Shape 460"/>
          <p:cNvSpPr txBox="1"/>
          <p:nvPr/>
        </p:nvSpPr>
        <p:spPr>
          <a:xfrm>
            <a:off x="2535967" y="4476086"/>
            <a:ext cx="178606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Engineering Grade</a:t>
            </a:r>
            <a:endParaRPr sz="1400" b="1"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F523219A-836B-7E49-A158-315B6E28A8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892" t="16683" r="14979" b="48198"/>
          <a:stretch/>
        </p:blipFill>
        <p:spPr>
          <a:xfrm>
            <a:off x="233775" y="2149312"/>
            <a:ext cx="6310985" cy="2442125"/>
          </a:xfrm>
          <a:prstGeom prst="rect">
            <a:avLst/>
          </a:prstGeom>
        </p:spPr>
      </p:pic>
      <p:sp>
        <p:nvSpPr>
          <p:cNvPr id="11" name="Title 1">
            <a:extLst>
              <a:ext uri="{FF2B5EF4-FFF2-40B4-BE49-F238E27FC236}">
                <a16:creationId xmlns:a16="http://schemas.microsoft.com/office/drawing/2014/main" xmlns="" id="{7F8B1020-ABA7-7141-A8B9-EF674B590EDA}"/>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2" name="Rectangle 11">
            <a:extLst>
              <a:ext uri="{FF2B5EF4-FFF2-40B4-BE49-F238E27FC236}">
                <a16:creationId xmlns:a16="http://schemas.microsoft.com/office/drawing/2014/main" xmlns="" id="{6A66C487-E477-A04A-82EA-9573DDDA58FD}"/>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xmlns="" id="{C4545208-56FA-DA48-A1F5-6D4886303B41}"/>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9" name="Shape 16">
            <a:extLst>
              <a:ext uri="{FF2B5EF4-FFF2-40B4-BE49-F238E27FC236}">
                <a16:creationId xmlns:a16="http://schemas.microsoft.com/office/drawing/2014/main" xmlns="" id="{1C17B5ED-4B49-2541-8EE8-ED896B08ED3F}"/>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233775" y="57917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FUN FACTS IN TRANSPORTATION</a:t>
            </a:r>
            <a:endParaRPr dirty="0"/>
          </a:p>
        </p:txBody>
      </p:sp>
      <p:sp>
        <p:nvSpPr>
          <p:cNvPr id="466" name="Shape 466"/>
          <p:cNvSpPr txBox="1">
            <a:spLocks noGrp="1"/>
          </p:cNvSpPr>
          <p:nvPr>
            <p:ph type="body" idx="1"/>
          </p:nvPr>
        </p:nvSpPr>
        <p:spPr>
          <a:xfrm>
            <a:off x="233775" y="1033272"/>
            <a:ext cx="6390450" cy="6639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In the 1970’s, the metal coating was added to the back of each bead making them three to four times brighter.</a:t>
            </a:r>
            <a:endParaRPr dirty="0"/>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470" name="Shape 470"/>
          <p:cNvSpPr txBox="1"/>
          <p:nvPr/>
        </p:nvSpPr>
        <p:spPr>
          <a:xfrm>
            <a:off x="2642265" y="4150250"/>
            <a:ext cx="1366080"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High Intensity</a:t>
            </a:r>
            <a:endParaRPr sz="1400" b="1"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AADE0DF4-BCD5-B648-A5A6-4DFD0548C3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168" t="15636" r="15182" b="48706"/>
          <a:stretch/>
        </p:blipFill>
        <p:spPr>
          <a:xfrm>
            <a:off x="707009" y="1944378"/>
            <a:ext cx="5495828" cy="2205872"/>
          </a:xfrm>
          <a:prstGeom prst="rect">
            <a:avLst/>
          </a:prstGeom>
        </p:spPr>
      </p:pic>
      <p:sp>
        <p:nvSpPr>
          <p:cNvPr id="11" name="Title 1">
            <a:extLst>
              <a:ext uri="{FF2B5EF4-FFF2-40B4-BE49-F238E27FC236}">
                <a16:creationId xmlns:a16="http://schemas.microsoft.com/office/drawing/2014/main" xmlns="" id="{924F40F2-510E-9F4D-AE3F-A8B48B9C43E3}"/>
              </a:ext>
            </a:extLst>
          </p:cNvPr>
          <p:cNvSpPr txBox="1">
            <a:spLocks/>
          </p:cNvSpPr>
          <p:nvPr/>
        </p:nvSpPr>
        <p:spPr>
          <a:xfrm>
            <a:off x="-3744" y="-169682"/>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12" name="Rectangle 11">
            <a:extLst>
              <a:ext uri="{FF2B5EF4-FFF2-40B4-BE49-F238E27FC236}">
                <a16:creationId xmlns:a16="http://schemas.microsoft.com/office/drawing/2014/main" xmlns="" id="{8FBDEA74-57AE-B545-B759-B3A77DF6F6AA}"/>
              </a:ext>
            </a:extLst>
          </p:cNvPr>
          <p:cNvSpPr/>
          <p:nvPr/>
        </p:nvSpPr>
        <p:spPr>
          <a:xfrm>
            <a:off x="-10540" y="-1570"/>
            <a:ext cx="6868540" cy="3062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xmlns="" id="{98A5C468-E060-3E44-9138-209CC0074C42}"/>
              </a:ext>
            </a:extLst>
          </p:cNvPr>
          <p:cNvSpPr txBox="1">
            <a:spLocks/>
          </p:cNvSpPr>
          <p:nvPr/>
        </p:nvSpPr>
        <p:spPr>
          <a:xfrm>
            <a:off x="5567498" y="-161396"/>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ELABORATE</a:t>
            </a:r>
          </a:p>
        </p:txBody>
      </p:sp>
      <p:sp>
        <p:nvSpPr>
          <p:cNvPr id="9" name="Shape 16">
            <a:extLst>
              <a:ext uri="{FF2B5EF4-FFF2-40B4-BE49-F238E27FC236}">
                <a16:creationId xmlns:a16="http://schemas.microsoft.com/office/drawing/2014/main" xmlns="" id="{301F796B-EB34-A742-80C7-07B361796592}"/>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Shape 75" descr="Abstract Rainbow Patterns Free Stock Photo - Public Domain Picture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00209"/>
            <a:ext cx="6858000" cy="5143500"/>
          </a:xfrm>
          <a:prstGeom prst="rect">
            <a:avLst/>
          </a:prstGeom>
          <a:noFill/>
          <a:ln>
            <a:noFill/>
          </a:ln>
        </p:spPr>
      </p:pic>
      <p:sp>
        <p:nvSpPr>
          <p:cNvPr id="76" name="Shape 76"/>
          <p:cNvSpPr txBox="1">
            <a:spLocks noGrp="1"/>
          </p:cNvSpPr>
          <p:nvPr>
            <p:ph type="body" idx="1"/>
          </p:nvPr>
        </p:nvSpPr>
        <p:spPr>
          <a:xfrm>
            <a:off x="233775" y="787238"/>
            <a:ext cx="6390450" cy="480848"/>
          </a:xfrm>
          <a:prstGeom prst="rect">
            <a:avLst/>
          </a:prstGeom>
          <a:solidFill>
            <a:srgbClr val="FF0000"/>
          </a:solid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400"/>
              <a:buFont typeface="Arial"/>
              <a:buNone/>
            </a:pPr>
            <a:r>
              <a:rPr lang="en" sz="2400" b="1" i="0" u="none" strike="noStrike" cap="none" dirty="0">
                <a:solidFill>
                  <a:schemeClr val="lt1"/>
                </a:solidFill>
                <a:latin typeface="Arial"/>
                <a:ea typeface="Arial"/>
                <a:cs typeface="Arial"/>
                <a:sym typeface="Arial"/>
              </a:rPr>
              <a:t>STUDENT ACTIVITY: RAINBOW GLASSES </a:t>
            </a:r>
            <a:endParaRPr dirty="0"/>
          </a:p>
        </p:txBody>
      </p:sp>
      <p:sp>
        <p:nvSpPr>
          <p:cNvPr id="77" name="Shape 77"/>
          <p:cNvSpPr txBox="1"/>
          <p:nvPr/>
        </p:nvSpPr>
        <p:spPr>
          <a:xfrm>
            <a:off x="451247" y="1301588"/>
            <a:ext cx="5955506" cy="28233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lt1"/>
              </a:buClr>
              <a:buSzPts val="1200"/>
              <a:buFont typeface="Arial"/>
              <a:buNone/>
            </a:pPr>
            <a:r>
              <a:rPr lang="en" sz="1200" b="0" i="0" u="none" strike="noStrike" cap="none" dirty="0">
                <a:solidFill>
                  <a:schemeClr val="lt1"/>
                </a:solidFill>
                <a:latin typeface="Arial"/>
                <a:ea typeface="Arial"/>
                <a:cs typeface="Arial"/>
                <a:sym typeface="Arial"/>
              </a:rPr>
              <a:t>EACH OF YOU WILL BE GIVEN YOUR OWN RAINBOW GLASSES TO USE</a:t>
            </a:r>
            <a:br>
              <a:rPr lang="en" sz="1200" b="0" i="0" u="none" strike="noStrike" cap="none" dirty="0">
                <a:solidFill>
                  <a:schemeClr val="lt1"/>
                </a:solidFill>
                <a:latin typeface="Arial"/>
                <a:ea typeface="Arial"/>
                <a:cs typeface="Arial"/>
                <a:sym typeface="Arial"/>
              </a:rPr>
            </a:br>
            <a:r>
              <a:rPr lang="en" sz="1200" b="0" i="0" u="none" strike="noStrike" cap="none" dirty="0">
                <a:solidFill>
                  <a:schemeClr val="lt1"/>
                </a:solidFill>
                <a:latin typeface="Arial"/>
                <a:ea typeface="Arial"/>
                <a:cs typeface="Arial"/>
                <a:sym typeface="Arial"/>
              </a:rPr>
              <a:t>AND KEEP. </a:t>
            </a:r>
            <a:endParaRPr dirty="0"/>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 sz="1200" b="1" i="0" u="none" strike="noStrike" cap="none" dirty="0">
                <a:solidFill>
                  <a:schemeClr val="lt1"/>
                </a:solidFill>
                <a:latin typeface="Arial"/>
                <a:ea typeface="Arial"/>
                <a:cs typeface="Arial"/>
                <a:sym typeface="Arial"/>
              </a:rPr>
              <a:t>HERE ARE YOUR INSTRUCTIONS: </a:t>
            </a:r>
            <a:endParaRPr dirty="0"/>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 sz="1200" b="0" i="0" u="none" strike="noStrike" cap="none" dirty="0">
                <a:solidFill>
                  <a:schemeClr val="lt1"/>
                </a:solidFill>
                <a:latin typeface="Arial"/>
                <a:ea typeface="Arial"/>
                <a:cs typeface="Arial"/>
                <a:sym typeface="Arial"/>
              </a:rPr>
              <a:t>1) PUT ON GLASSES, WALK AROUND THE ROOM LOOKING AT VARIOUS LIGHTS, AND DESCRIBE TO YOUR TEAM WHAT YOU SEE. </a:t>
            </a:r>
            <a:endParaRPr dirty="0"/>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 sz="1200" b="0" i="0" u="none" strike="noStrike" cap="none" dirty="0">
                <a:solidFill>
                  <a:schemeClr val="lt1"/>
                </a:solidFill>
                <a:latin typeface="Arial"/>
                <a:ea typeface="Arial"/>
                <a:cs typeface="Arial"/>
                <a:sym typeface="Arial"/>
              </a:rPr>
              <a:t>2) PICK YOUR FAVORITE VIEW </a:t>
            </a:r>
            <a:r>
              <a:rPr lang="en" sz="1200" dirty="0">
                <a:solidFill>
                  <a:schemeClr val="lt1"/>
                </a:solidFill>
              </a:rPr>
              <a:t>OF LIGHTS </a:t>
            </a:r>
            <a:r>
              <a:rPr lang="en" sz="1200" b="0" i="0" u="none" strike="noStrike" cap="none" dirty="0">
                <a:solidFill>
                  <a:schemeClr val="lt1"/>
                </a:solidFill>
                <a:latin typeface="Arial"/>
                <a:ea typeface="Arial"/>
                <a:cs typeface="Arial"/>
                <a:sym typeface="Arial"/>
              </a:rPr>
              <a:t>AND STOP TO ILLUSTRATE, COLOR, AND DESCRIBE WHAT YOU SEE ON YOUR LAB SHEET. </a:t>
            </a:r>
            <a:endParaRPr dirty="0"/>
          </a:p>
          <a:p>
            <a:pPr marL="0" marR="0" lvl="0" indent="0" algn="ctr"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200"/>
              <a:buFont typeface="Arial"/>
              <a:buNone/>
            </a:pPr>
            <a:r>
              <a:rPr lang="en" sz="1200" b="0" i="0" u="none" strike="noStrike" cap="none" dirty="0">
                <a:solidFill>
                  <a:schemeClr val="lt1"/>
                </a:solidFill>
                <a:latin typeface="Arial"/>
                <a:ea typeface="Arial"/>
                <a:cs typeface="Arial"/>
                <a:sym typeface="Arial"/>
              </a:rPr>
              <a:t>WHILE YOU MAY SEE SOME SUNLIGHT COMING INTO THE CLASSROOM: </a:t>
            </a:r>
            <a:endParaRPr dirty="0"/>
          </a:p>
          <a:p>
            <a:pPr marL="0" marR="0" lvl="0" indent="0" algn="ctr" rtl="0">
              <a:lnSpc>
                <a:spcPct val="100000"/>
              </a:lnSpc>
              <a:spcBef>
                <a:spcPts val="0"/>
              </a:spcBef>
              <a:spcAft>
                <a:spcPts val="0"/>
              </a:spcAft>
              <a:buClr>
                <a:schemeClr val="lt1"/>
              </a:buClr>
              <a:buSzPts val="1200"/>
              <a:buFont typeface="Arial"/>
              <a:buNone/>
            </a:pPr>
            <a:r>
              <a:rPr lang="en" sz="1200" b="1" i="0" u="none" strike="noStrike" cap="none" dirty="0">
                <a:solidFill>
                  <a:schemeClr val="lt1"/>
                </a:solidFill>
                <a:latin typeface="Arial"/>
                <a:ea typeface="Arial"/>
                <a:cs typeface="Arial"/>
                <a:sym typeface="Arial"/>
              </a:rPr>
              <a:t>DO </a:t>
            </a:r>
            <a:r>
              <a:rPr lang="en" sz="1200" b="1" i="0" u="sng" strike="noStrike" cap="none" dirty="0">
                <a:solidFill>
                  <a:schemeClr val="lt1"/>
                </a:solidFill>
                <a:latin typeface="Arial"/>
                <a:ea typeface="Arial"/>
                <a:cs typeface="Arial"/>
                <a:sym typeface="Arial"/>
              </a:rPr>
              <a:t>NOT</a:t>
            </a:r>
            <a:r>
              <a:rPr lang="en" sz="1200" b="1" i="0" u="none" strike="noStrike" cap="none" dirty="0">
                <a:solidFill>
                  <a:schemeClr val="lt1"/>
                </a:solidFill>
                <a:latin typeface="Arial"/>
                <a:ea typeface="Arial"/>
                <a:cs typeface="Arial"/>
                <a:sym typeface="Arial"/>
              </a:rPr>
              <a:t> LOOK DIRECTLY AT THE SUN - EVEN WITH YOUR GLASSES ON!!</a:t>
            </a:r>
            <a:endParaRPr dirty="0"/>
          </a:p>
        </p:txBody>
      </p:sp>
      <p:sp>
        <p:nvSpPr>
          <p:cNvPr id="5" name="Shape 16">
            <a:extLst>
              <a:ext uri="{FF2B5EF4-FFF2-40B4-BE49-F238E27FC236}">
                <a16:creationId xmlns:a16="http://schemas.microsoft.com/office/drawing/2014/main" xmlns="" id="{F4246A9D-D132-5946-B745-6DC02B234A5B}"/>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4</a:t>
            </a:fld>
            <a:endParaRPr lang="en">
              <a:solidFill>
                <a:schemeClr val="bg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5" name="Rectangle 4">
            <a:extLst>
              <a:ext uri="{FF2B5EF4-FFF2-40B4-BE49-F238E27FC236}">
                <a16:creationId xmlns:a16="http://schemas.microsoft.com/office/drawing/2014/main" xmlns="" id="{F25748E1-F1BE-F54B-9EF8-9D253992BCD1}"/>
              </a:ext>
            </a:extLst>
          </p:cNvPr>
          <p:cNvSpPr/>
          <p:nvPr/>
        </p:nvSpPr>
        <p:spPr>
          <a:xfrm>
            <a:off x="367645" y="2583712"/>
            <a:ext cx="6490355" cy="84131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xmlns="" id="{29C48CEF-F671-E849-9366-32F0100D4206}"/>
              </a:ext>
            </a:extLst>
          </p:cNvPr>
          <p:cNvSpPr txBox="1">
            <a:spLocks/>
          </p:cNvSpPr>
          <p:nvPr/>
        </p:nvSpPr>
        <p:spPr>
          <a:xfrm>
            <a:off x="443060" y="1283492"/>
            <a:ext cx="5704211" cy="2141534"/>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dirty="0"/>
              <a:t>EVALUATE</a:t>
            </a:r>
          </a:p>
        </p:txBody>
      </p:sp>
      <p:sp>
        <p:nvSpPr>
          <p:cNvPr id="6" name="Shape 16">
            <a:extLst>
              <a:ext uri="{FF2B5EF4-FFF2-40B4-BE49-F238E27FC236}">
                <a16:creationId xmlns:a16="http://schemas.microsoft.com/office/drawing/2014/main" xmlns="" id="{29B49E19-EAB0-E049-B776-66A91EA5AAC4}"/>
              </a:ext>
            </a:extLst>
          </p:cNvPr>
          <p:cNvSpPr txBox="1">
            <a:spLocks/>
          </p:cNvSpPr>
          <p:nvPr/>
        </p:nvSpPr>
        <p:spPr>
          <a:xfrm>
            <a:off x="6505181" y="4749900"/>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40</a:t>
            </a:fld>
            <a:endParaRPr lang="en">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20" name="Rectangle 19">
            <a:extLst>
              <a:ext uri="{FF2B5EF4-FFF2-40B4-BE49-F238E27FC236}">
                <a16:creationId xmlns:a16="http://schemas.microsoft.com/office/drawing/2014/main" xmlns="" id="{4EC7F1FE-6258-5047-9A3A-44F87FAA957A}"/>
              </a:ext>
            </a:extLst>
          </p:cNvPr>
          <p:cNvSpPr/>
          <p:nvPr/>
        </p:nvSpPr>
        <p:spPr>
          <a:xfrm>
            <a:off x="152669" y="709256"/>
            <a:ext cx="3526196" cy="4295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Shape 481"/>
          <p:cNvSpPr txBox="1">
            <a:spLocks noGrp="1"/>
          </p:cNvSpPr>
          <p:nvPr>
            <p:ph type="body" idx="1"/>
          </p:nvPr>
        </p:nvSpPr>
        <p:spPr>
          <a:xfrm>
            <a:off x="152669" y="692683"/>
            <a:ext cx="6552663"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Roboto"/>
              <a:buNone/>
            </a:pPr>
            <a:r>
              <a:rPr lang="en" sz="2000" b="1" i="0" u="none" strike="noStrike" cap="none">
                <a:solidFill>
                  <a:schemeClr val="bg1"/>
                </a:solidFill>
                <a:latin typeface="Roboto"/>
                <a:ea typeface="Roboto"/>
                <a:cs typeface="Roboto"/>
                <a:sym typeface="Roboto"/>
              </a:rPr>
              <a:t>TEACHER DEMONSTRATION: </a:t>
            </a:r>
            <a:r>
              <a:rPr lang="en" sz="2000" b="1" i="0" u="none" strike="noStrike" cap="none">
                <a:solidFill>
                  <a:schemeClr val="dk1"/>
                </a:solidFill>
                <a:latin typeface="Roboto"/>
                <a:ea typeface="Roboto"/>
                <a:cs typeface="Roboto"/>
                <a:sym typeface="Roboto"/>
              </a:rPr>
              <a:t>Prismatic Retroreflection</a:t>
            </a:r>
            <a:endParaRPr dirty="0"/>
          </a:p>
        </p:txBody>
      </p:sp>
      <p:sp>
        <p:nvSpPr>
          <p:cNvPr id="484" name="Shape 484"/>
          <p:cNvSpPr txBox="1">
            <a:spLocks noGrp="1"/>
          </p:cNvSpPr>
          <p:nvPr>
            <p:ph type="body" idx="1"/>
          </p:nvPr>
        </p:nvSpPr>
        <p:spPr>
          <a:xfrm>
            <a:off x="256057" y="1149414"/>
            <a:ext cx="6345900" cy="12588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Roboto"/>
              <a:buNone/>
            </a:pPr>
            <a:r>
              <a:rPr lang="en" sz="1400" b="0" i="0" u="none" strike="noStrike" cap="none" dirty="0">
                <a:solidFill>
                  <a:schemeClr val="dk1"/>
                </a:solidFill>
                <a:latin typeface="Roboto"/>
                <a:ea typeface="Roboto"/>
                <a:cs typeface="Roboto"/>
                <a:sym typeface="Roboto"/>
              </a:rPr>
              <a:t>Some retroreflective materials contain thousands of cube corner retroreflectors in just a square inch of material.</a:t>
            </a:r>
          </a:p>
          <a:p>
            <a:pPr marL="0" marR="0" lvl="0" indent="0" algn="ctr" rtl="0">
              <a:lnSpc>
                <a:spcPct val="100000"/>
              </a:lnSpc>
              <a:spcBef>
                <a:spcPts val="0"/>
              </a:spcBef>
              <a:spcAft>
                <a:spcPts val="0"/>
              </a:spcAft>
              <a:buClr>
                <a:schemeClr val="dk2"/>
              </a:buClr>
              <a:buSzPts val="1800"/>
              <a:buFont typeface="Roboto"/>
              <a:buNone/>
            </a:pPr>
            <a:r>
              <a:rPr lang="en" sz="1400" b="0" i="0" u="none" strike="noStrike" cap="none" dirty="0">
                <a:solidFill>
                  <a:schemeClr val="dk1"/>
                </a:solidFill>
                <a:latin typeface="Roboto" panose="020B0604020202020204" charset="0"/>
                <a:ea typeface="Roboto" panose="020B0604020202020204" charset="0"/>
                <a:cs typeface="Roboto"/>
                <a:sym typeface="Roboto"/>
              </a:rPr>
              <a:t>This demonstration will help you understand how they work.</a:t>
            </a:r>
            <a:endParaRPr sz="1400" dirty="0">
              <a:latin typeface="Roboto" panose="020B0604020202020204" charset="0"/>
              <a:ea typeface="Roboto" panose="020B0604020202020204" charset="0"/>
            </a:endParaRPr>
          </a:p>
        </p:txBody>
      </p:sp>
      <p:sp>
        <p:nvSpPr>
          <p:cNvPr id="486" name="Shape 486"/>
          <p:cNvSpPr txBox="1"/>
          <p:nvPr/>
        </p:nvSpPr>
        <p:spPr>
          <a:xfrm>
            <a:off x="0" y="4204851"/>
            <a:ext cx="6858000" cy="2076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050"/>
              <a:buFont typeface="Arial"/>
              <a:buNone/>
            </a:pPr>
            <a:r>
              <a:rPr lang="en" sz="1100" b="0" i="0" u="none" strike="noStrike" cap="none">
                <a:solidFill>
                  <a:srgbClr val="000000"/>
                </a:solidFill>
                <a:latin typeface="Arial"/>
                <a:ea typeface="Arial"/>
                <a:cs typeface="Arial"/>
                <a:sym typeface="Arial"/>
              </a:rPr>
              <a:t>Video link for further demonstration and explanation: </a:t>
            </a:r>
            <a:r>
              <a:rPr lang="en" sz="900" b="0" i="0" u="sng" strike="noStrike" cap="none">
                <a:solidFill>
                  <a:schemeClr val="hlink"/>
                </a:solidFill>
                <a:latin typeface="Roboto"/>
                <a:ea typeface="Roboto"/>
                <a:cs typeface="Roboto"/>
                <a:sym typeface="Roboto"/>
                <a:hlinkClick r:id="rId3"/>
              </a:rPr>
              <a:t>https://www.youtube.com/watch?v=S4vYq31cpyc</a:t>
            </a:r>
            <a:endParaRPr sz="1600" dirty="0"/>
          </a:p>
        </p:txBody>
      </p:sp>
      <p:grpSp>
        <p:nvGrpSpPr>
          <p:cNvPr id="3" name="Group 2">
            <a:extLst>
              <a:ext uri="{FF2B5EF4-FFF2-40B4-BE49-F238E27FC236}">
                <a16:creationId xmlns:a16="http://schemas.microsoft.com/office/drawing/2014/main" xmlns="" id="{4B8EBE00-3D7C-2244-A7CE-5EFE708B2E5C}"/>
              </a:ext>
            </a:extLst>
          </p:cNvPr>
          <p:cNvGrpSpPr/>
          <p:nvPr/>
        </p:nvGrpSpPr>
        <p:grpSpPr>
          <a:xfrm>
            <a:off x="1000998" y="2211453"/>
            <a:ext cx="4449425" cy="1844147"/>
            <a:chOff x="1000998" y="1962672"/>
            <a:chExt cx="4449425" cy="1844147"/>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82688" y="1978019"/>
              <a:ext cx="4067735" cy="1828800"/>
            </a:xfrm>
            <a:prstGeom prst="rect">
              <a:avLst/>
            </a:prstGeom>
          </p:spPr>
        </p:pic>
        <p:sp>
          <p:nvSpPr>
            <p:cNvPr id="12" name="Shape 223"/>
            <p:cNvSpPr txBox="1"/>
            <p:nvPr/>
          </p:nvSpPr>
          <p:spPr>
            <a:xfrm>
              <a:off x="3416555" y="2135810"/>
              <a:ext cx="168570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dirty="0">
                  <a:solidFill>
                    <a:schemeClr val="bg1"/>
                  </a:solidFill>
                </a:rPr>
                <a:t>CUBE CORNER</a:t>
              </a:r>
              <a:endParaRPr sz="1050" dirty="0">
                <a:solidFill>
                  <a:schemeClr val="bg1"/>
                </a:solidFill>
              </a:endParaRPr>
            </a:p>
          </p:txBody>
        </p:sp>
        <p:sp>
          <p:nvSpPr>
            <p:cNvPr id="13" name="Shape 224"/>
            <p:cNvSpPr txBox="1"/>
            <p:nvPr/>
          </p:nvSpPr>
          <p:spPr>
            <a:xfrm>
              <a:off x="1804044" y="1962672"/>
              <a:ext cx="924489"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lt1"/>
                </a:buClr>
                <a:buSzPts val="1050"/>
                <a:buFont typeface="Arial"/>
                <a:buNone/>
              </a:pPr>
              <a:r>
                <a:rPr lang="en" sz="1050" b="0" i="0" u="none" strike="noStrike" cap="none">
                  <a:solidFill>
                    <a:schemeClr val="lt1"/>
                  </a:solidFill>
                  <a:latin typeface="Arial"/>
                  <a:ea typeface="Arial"/>
                  <a:cs typeface="Arial"/>
                  <a:sym typeface="Arial"/>
                </a:rPr>
                <a:t>LIGHT FROM</a:t>
              </a:r>
              <a:endParaRPr dirty="0"/>
            </a:p>
            <a:p>
              <a:pPr marL="0" marR="0" lvl="0" indent="0" algn="ctr" rtl="0">
                <a:lnSpc>
                  <a:spcPct val="100000"/>
                </a:lnSpc>
                <a:spcBef>
                  <a:spcPts val="0"/>
                </a:spcBef>
                <a:spcAft>
                  <a:spcPts val="0"/>
                </a:spcAft>
                <a:buClr>
                  <a:schemeClr val="lt1"/>
                </a:buClr>
                <a:buSzPts val="1050"/>
                <a:buFont typeface="Arial"/>
                <a:buNone/>
              </a:pPr>
              <a:r>
                <a:rPr lang="en" sz="1050" b="0" i="0" u="none" strike="noStrike" cap="none">
                  <a:solidFill>
                    <a:schemeClr val="lt1"/>
                  </a:solidFill>
                  <a:latin typeface="Arial"/>
                  <a:ea typeface="Arial"/>
                  <a:cs typeface="Arial"/>
                  <a:sym typeface="Arial"/>
                </a:rPr>
                <a:t>TEACHER</a:t>
              </a:r>
              <a:endParaRPr sz="1050" b="0" i="0" u="none" strike="noStrike" cap="none" dirty="0">
                <a:solidFill>
                  <a:schemeClr val="lt1"/>
                </a:solidFill>
                <a:latin typeface="Arial"/>
                <a:ea typeface="Arial"/>
                <a:cs typeface="Arial"/>
                <a:sym typeface="Arial"/>
              </a:endParaRPr>
            </a:p>
          </p:txBody>
        </p:sp>
        <p:cxnSp>
          <p:nvCxnSpPr>
            <p:cNvPr id="14" name="Shape 225"/>
            <p:cNvCxnSpPr/>
            <p:nvPr/>
          </p:nvCxnSpPr>
          <p:spPr>
            <a:xfrm>
              <a:off x="3203376" y="2965512"/>
              <a:ext cx="1260945" cy="284009"/>
            </a:xfrm>
            <a:prstGeom prst="straightConnector1">
              <a:avLst/>
            </a:prstGeom>
            <a:noFill/>
            <a:ln w="28575" cap="flat" cmpd="sng">
              <a:solidFill>
                <a:srgbClr val="FDA739"/>
              </a:solidFill>
              <a:prstDash val="solid"/>
              <a:round/>
              <a:headEnd type="none" w="sm" len="sm"/>
              <a:tailEnd type="triangle" w="med" len="med"/>
            </a:ln>
          </p:spPr>
        </p:cxnSp>
        <p:sp>
          <p:nvSpPr>
            <p:cNvPr id="15" name="Shape 218"/>
            <p:cNvSpPr txBox="1"/>
            <p:nvPr/>
          </p:nvSpPr>
          <p:spPr>
            <a:xfrm rot="16200000" flipH="1">
              <a:off x="315242" y="2734979"/>
              <a:ext cx="1686391" cy="314880"/>
            </a:xfrm>
            <a:prstGeom prst="rect">
              <a:avLst/>
            </a:prstGeom>
            <a:noFill/>
            <a:ln w="9525" cap="flat" cmpd="sng">
              <a:solidFill>
                <a:schemeClr val="dk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WHITE WALL/PAPER</a:t>
              </a:r>
              <a:endParaRPr sz="1050" b="0" i="0" u="none" strike="noStrike" cap="none" dirty="0">
                <a:solidFill>
                  <a:srgbClr val="000000"/>
                </a:solidFill>
                <a:latin typeface="Arial"/>
                <a:ea typeface="Arial"/>
                <a:cs typeface="Arial"/>
                <a:sym typeface="Arial"/>
              </a:endParaRPr>
            </a:p>
          </p:txBody>
        </p:sp>
      </p:grpSp>
      <p:sp>
        <p:nvSpPr>
          <p:cNvPr id="18" name="Rectangle 17">
            <a:extLst>
              <a:ext uri="{FF2B5EF4-FFF2-40B4-BE49-F238E27FC236}">
                <a16:creationId xmlns:a16="http://schemas.microsoft.com/office/drawing/2014/main" xmlns="" id="{EE7ECC69-D888-7246-9FD5-7D11E256992A}"/>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xmlns="" id="{639D9DD9-96FB-6E40-BA70-5BDCF9C1A03D}"/>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6" name="Shape 16">
            <a:extLst>
              <a:ext uri="{FF2B5EF4-FFF2-40B4-BE49-F238E27FC236}">
                <a16:creationId xmlns:a16="http://schemas.microsoft.com/office/drawing/2014/main" xmlns="" id="{6D551FD5-503D-6D4A-B5F3-DEF440A30454}"/>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20" name="Rectangle 19">
            <a:extLst>
              <a:ext uri="{FF2B5EF4-FFF2-40B4-BE49-F238E27FC236}">
                <a16:creationId xmlns:a16="http://schemas.microsoft.com/office/drawing/2014/main" xmlns="" id="{4EC7F1FE-6258-5047-9A3A-44F87FAA957A}"/>
              </a:ext>
            </a:extLst>
          </p:cNvPr>
          <p:cNvSpPr/>
          <p:nvPr/>
        </p:nvSpPr>
        <p:spPr>
          <a:xfrm>
            <a:off x="1164919" y="709256"/>
            <a:ext cx="2468880" cy="4295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1" name="Shape 481"/>
          <p:cNvSpPr txBox="1">
            <a:spLocks noGrp="1"/>
          </p:cNvSpPr>
          <p:nvPr>
            <p:ph type="body" idx="1"/>
          </p:nvPr>
        </p:nvSpPr>
        <p:spPr>
          <a:xfrm>
            <a:off x="152669" y="692683"/>
            <a:ext cx="6552663"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Roboto"/>
              <a:buNone/>
            </a:pPr>
            <a:r>
              <a:rPr lang="en" sz="2000" b="1" dirty="0">
                <a:solidFill>
                  <a:schemeClr val="bg1"/>
                </a:solidFill>
                <a:latin typeface="Roboto"/>
                <a:ea typeface="Roboto"/>
                <a:cs typeface="Roboto"/>
                <a:sym typeface="Roboto"/>
              </a:rPr>
              <a:t>STUDENT ACTIVITY</a:t>
            </a:r>
            <a:r>
              <a:rPr lang="en" sz="2000" b="1" i="0" u="none" strike="noStrike" cap="none" dirty="0">
                <a:solidFill>
                  <a:schemeClr val="bg1"/>
                </a:solidFill>
                <a:latin typeface="Roboto"/>
                <a:ea typeface="Roboto"/>
                <a:cs typeface="Roboto"/>
                <a:sym typeface="Roboto"/>
              </a:rPr>
              <a:t>: </a:t>
            </a:r>
            <a:r>
              <a:rPr lang="en" sz="2000" b="1" dirty="0">
                <a:solidFill>
                  <a:schemeClr val="dk1"/>
                </a:solidFill>
                <a:latin typeface="Roboto"/>
                <a:ea typeface="Roboto"/>
                <a:cs typeface="Roboto"/>
                <a:sym typeface="Roboto"/>
              </a:rPr>
              <a:t>A CLOSER LOOK!</a:t>
            </a:r>
            <a:endParaRPr dirty="0"/>
          </a:p>
        </p:txBody>
      </p:sp>
      <p:sp>
        <p:nvSpPr>
          <p:cNvPr id="18" name="Rectangle 17">
            <a:extLst>
              <a:ext uri="{FF2B5EF4-FFF2-40B4-BE49-F238E27FC236}">
                <a16:creationId xmlns:a16="http://schemas.microsoft.com/office/drawing/2014/main" xmlns="" id="{EE7ECC69-D888-7246-9FD5-7D11E256992A}"/>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
            <a:extLst>
              <a:ext uri="{FF2B5EF4-FFF2-40B4-BE49-F238E27FC236}">
                <a16:creationId xmlns:a16="http://schemas.microsoft.com/office/drawing/2014/main" xmlns="" id="{639D9DD9-96FB-6E40-BA70-5BDCF9C1A03D}"/>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6" name="Shape 16">
            <a:extLst>
              <a:ext uri="{FF2B5EF4-FFF2-40B4-BE49-F238E27FC236}">
                <a16:creationId xmlns:a16="http://schemas.microsoft.com/office/drawing/2014/main" xmlns="" id="{6D551FD5-503D-6D4A-B5F3-DEF440A30454}"/>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42</a:t>
            </a:fld>
            <a:endParaRPr lang="e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397560" y="1793893"/>
            <a:ext cx="3703320" cy="2468880"/>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7206" t="31189" r="12612" b="43363"/>
          <a:stretch/>
        </p:blipFill>
        <p:spPr>
          <a:xfrm rot="10800000">
            <a:off x="785929" y="2176423"/>
            <a:ext cx="695245" cy="657464"/>
          </a:xfrm>
          <a:prstGeom prst="rect">
            <a:avLst/>
          </a:prstGeom>
        </p:spPr>
      </p:pic>
      <p:sp>
        <p:nvSpPr>
          <p:cNvPr id="9" name="Shape 484"/>
          <p:cNvSpPr txBox="1">
            <a:spLocks/>
          </p:cNvSpPr>
          <p:nvPr/>
        </p:nvSpPr>
        <p:spPr>
          <a:xfrm>
            <a:off x="400522" y="1522200"/>
            <a:ext cx="3167673" cy="608882"/>
          </a:xfrm>
          <a:prstGeom prst="rect">
            <a:avLst/>
          </a:prstGeom>
          <a:noFill/>
          <a:ln>
            <a:noFill/>
          </a:ln>
        </p:spPr>
        <p:txBody>
          <a:bodyPr spcFirstLastPara="1" wrap="square" lIns="68550" tIns="68550" rIns="68550" bIns="6855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2pPr>
            <a:lvl3pPr marL="1371600" marR="0" lvl="2"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3pPr>
            <a:lvl4pPr marL="1828800" marR="0" lvl="3"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4pPr>
            <a:lvl5pPr marL="2286000" marR="0" lvl="4"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5pPr>
            <a:lvl6pPr marL="2743200" marR="0" lvl="5"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6pPr>
            <a:lvl7pPr marL="3200400" marR="0" lvl="6"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7pPr>
            <a:lvl8pPr marL="3657600" marR="0" lvl="7" indent="-295275" algn="l" rtl="0">
              <a:lnSpc>
                <a:spcPct val="115000"/>
              </a:lnSpc>
              <a:spcBef>
                <a:spcPts val="1600"/>
              </a:spcBef>
              <a:spcAft>
                <a:spcPts val="0"/>
              </a:spcAft>
              <a:buClr>
                <a:schemeClr val="dk2"/>
              </a:buClr>
              <a:buSzPts val="1050"/>
              <a:buFont typeface="Arial"/>
              <a:buChar char="○"/>
              <a:defRPr sz="1050" b="0" i="0" u="none" strike="noStrike" cap="none">
                <a:solidFill>
                  <a:schemeClr val="dk2"/>
                </a:solidFill>
                <a:latin typeface="Arial"/>
                <a:ea typeface="Arial"/>
                <a:cs typeface="Arial"/>
                <a:sym typeface="Arial"/>
              </a:defRPr>
            </a:lvl8pPr>
            <a:lvl9pPr marL="4114800" marR="0" lvl="8" indent="-295275" algn="l" rtl="0">
              <a:lnSpc>
                <a:spcPct val="115000"/>
              </a:lnSpc>
              <a:spcBef>
                <a:spcPts val="1600"/>
              </a:spcBef>
              <a:spcAft>
                <a:spcPts val="1600"/>
              </a:spcAft>
              <a:buClr>
                <a:schemeClr val="dk2"/>
              </a:buClr>
              <a:buSzPts val="1050"/>
              <a:buFont typeface="Arial"/>
              <a:buChar char="■"/>
              <a:defRPr sz="1050" b="0" i="0" u="none" strike="noStrike" cap="none">
                <a:solidFill>
                  <a:schemeClr val="dk2"/>
                </a:solidFill>
                <a:latin typeface="Arial"/>
                <a:ea typeface="Arial"/>
                <a:cs typeface="Arial"/>
                <a:sym typeface="Arial"/>
              </a:defRPr>
            </a:lvl9pPr>
          </a:lstStyle>
          <a:p>
            <a:pPr marL="0" indent="0" algn="ctr">
              <a:lnSpc>
                <a:spcPct val="100000"/>
              </a:lnSpc>
              <a:buFont typeface="Roboto"/>
              <a:buNone/>
            </a:pPr>
            <a:r>
              <a:rPr lang="en-US" sz="1400" dirty="0">
                <a:solidFill>
                  <a:schemeClr val="dk1"/>
                </a:solidFill>
                <a:latin typeface="Roboto"/>
                <a:ea typeface="Roboto"/>
                <a:sym typeface="Roboto"/>
              </a:rPr>
              <a:t>Now it is time for you to look at retroreflective sign sheeting up close!</a:t>
            </a:r>
            <a:endParaRPr lang="en-US" sz="1400" dirty="0">
              <a:latin typeface="Roboto" panose="020B0604020202020204" charset="0"/>
              <a:ea typeface="Roboto" panose="020B0604020202020204" charset="0"/>
            </a:endParaRPr>
          </a:p>
        </p:txBody>
      </p:sp>
      <p:sp>
        <p:nvSpPr>
          <p:cNvPr id="4" name="TextBox 3"/>
          <p:cNvSpPr txBox="1"/>
          <p:nvPr/>
        </p:nvSpPr>
        <p:spPr>
          <a:xfrm>
            <a:off x="969173" y="2341147"/>
            <a:ext cx="284052" cy="307777"/>
          </a:xfrm>
          <a:prstGeom prst="rect">
            <a:avLst/>
          </a:prstGeom>
          <a:noFill/>
        </p:spPr>
        <p:txBody>
          <a:bodyPr wrap="none" rtlCol="0">
            <a:spAutoFit/>
          </a:bodyPr>
          <a:lstStyle/>
          <a:p>
            <a:r>
              <a:rPr lang="en-US" dirty="0">
                <a:latin typeface="Roboto" panose="020B0604020202020204" charset="0"/>
                <a:ea typeface="Roboto" panose="020B0604020202020204" charset="0"/>
              </a:rPr>
              <a:t>1</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42856" t="31678" r="39156" b="42582"/>
          <a:stretch/>
        </p:blipFill>
        <p:spPr>
          <a:xfrm rot="10800000">
            <a:off x="1617920" y="2172645"/>
            <a:ext cx="619678" cy="665019"/>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8196" t="31387" r="63596" b="42580"/>
          <a:stretch/>
        </p:blipFill>
        <p:spPr>
          <a:xfrm rot="10800000">
            <a:off x="2370566" y="2168866"/>
            <a:ext cx="627233" cy="672577"/>
          </a:xfrm>
          <a:prstGeom prst="rect">
            <a:avLst/>
          </a:prstGeom>
        </p:spPr>
      </p:pic>
      <p:sp>
        <p:nvSpPr>
          <p:cNvPr id="12" name="TextBox 11"/>
          <p:cNvSpPr txBox="1"/>
          <p:nvPr/>
        </p:nvSpPr>
        <p:spPr>
          <a:xfrm>
            <a:off x="2541354" y="2341147"/>
            <a:ext cx="285656" cy="307777"/>
          </a:xfrm>
          <a:prstGeom prst="rect">
            <a:avLst/>
          </a:prstGeom>
          <a:noFill/>
        </p:spPr>
        <p:txBody>
          <a:bodyPr wrap="none" rtlCol="0">
            <a:spAutoFit/>
          </a:bodyPr>
          <a:lstStyle/>
          <a:p>
            <a:r>
              <a:rPr lang="en-US" dirty="0">
                <a:latin typeface="Roboto" panose="020B0604020202020204" charset="0"/>
                <a:ea typeface="Roboto" panose="020B0604020202020204" charset="0"/>
              </a:rPr>
              <a:t>3</a:t>
            </a:r>
          </a:p>
        </p:txBody>
      </p:sp>
      <p:sp>
        <p:nvSpPr>
          <p:cNvPr id="11" name="TextBox 10"/>
          <p:cNvSpPr txBox="1"/>
          <p:nvPr/>
        </p:nvSpPr>
        <p:spPr>
          <a:xfrm>
            <a:off x="1784930" y="2341147"/>
            <a:ext cx="285656" cy="307777"/>
          </a:xfrm>
          <a:prstGeom prst="rect">
            <a:avLst/>
          </a:prstGeom>
          <a:noFill/>
        </p:spPr>
        <p:txBody>
          <a:bodyPr wrap="none" rtlCol="0">
            <a:spAutoFit/>
          </a:bodyPr>
          <a:lstStyle/>
          <a:p>
            <a:r>
              <a:rPr lang="en-US" dirty="0">
                <a:latin typeface="Roboto" panose="020B0604020202020204" charset="0"/>
                <a:ea typeface="Roboto" panose="020B0604020202020204" charset="0"/>
              </a:rPr>
              <a:t>2</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58" y="3051193"/>
            <a:ext cx="2743200" cy="1828800"/>
          </a:xfrm>
          <a:prstGeom prst="rect">
            <a:avLst/>
          </a:prstGeom>
        </p:spPr>
      </p:pic>
    </p:spTree>
    <p:extLst>
      <p:ext uri="{BB962C8B-B14F-4D97-AF65-F5344CB8AC3E}">
        <p14:creationId xmlns:p14="http://schemas.microsoft.com/office/powerpoint/2010/main" val="161864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11" name="Rectangle 10">
            <a:extLst>
              <a:ext uri="{FF2B5EF4-FFF2-40B4-BE49-F238E27FC236}">
                <a16:creationId xmlns:a16="http://schemas.microsoft.com/office/drawing/2014/main" xmlns="" id="{BCF8565E-82F0-2645-A70F-9D5ABAA6325C}"/>
              </a:ext>
            </a:extLst>
          </p:cNvPr>
          <p:cNvSpPr/>
          <p:nvPr/>
        </p:nvSpPr>
        <p:spPr>
          <a:xfrm>
            <a:off x="930422" y="480767"/>
            <a:ext cx="2573080" cy="4295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3" name="Shape 543"/>
          <p:cNvSpPr txBox="1">
            <a:spLocks noGrp="1"/>
          </p:cNvSpPr>
          <p:nvPr>
            <p:ph type="body" idx="1"/>
          </p:nvPr>
        </p:nvSpPr>
        <p:spPr>
          <a:xfrm>
            <a:off x="233775" y="476999"/>
            <a:ext cx="6390450" cy="3462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2000"/>
              <a:buFont typeface="Roboto"/>
              <a:buNone/>
            </a:pPr>
            <a:r>
              <a:rPr lang="en" sz="2000" b="1" i="0" u="none" strike="noStrike" cap="none" dirty="0">
                <a:solidFill>
                  <a:schemeClr val="bg1"/>
                </a:solidFill>
                <a:latin typeface="Roboto"/>
                <a:ea typeface="Roboto"/>
                <a:cs typeface="Roboto"/>
                <a:sym typeface="Roboto"/>
              </a:rPr>
              <a:t>STUDENT ACTIVITY: </a:t>
            </a:r>
            <a:r>
              <a:rPr lang="en" sz="2000" b="1" i="0" u="none" strike="noStrike" cap="all" dirty="0">
                <a:solidFill>
                  <a:schemeClr val="dk1"/>
                </a:solidFill>
                <a:latin typeface="Roboto"/>
                <a:ea typeface="Roboto"/>
                <a:cs typeface="Roboto"/>
                <a:sym typeface="Roboto"/>
              </a:rPr>
              <a:t>Test Engineering</a:t>
            </a:r>
            <a:endParaRPr cap="all" dirty="0"/>
          </a:p>
        </p:txBody>
      </p:sp>
      <p:sp>
        <p:nvSpPr>
          <p:cNvPr id="544" name="Shape 544"/>
          <p:cNvSpPr txBox="1">
            <a:spLocks noGrp="1"/>
          </p:cNvSpPr>
          <p:nvPr>
            <p:ph type="body" idx="1"/>
          </p:nvPr>
        </p:nvSpPr>
        <p:spPr>
          <a:xfrm>
            <a:off x="237744" y="970778"/>
            <a:ext cx="6386481" cy="1796891"/>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You will now be a test engineer!</a:t>
            </a:r>
            <a:endParaRPr dirty="0"/>
          </a:p>
          <a:p>
            <a:pPr marL="0" marR="0" lvl="0" indent="0" algn="ctr" rtl="0">
              <a:lnSpc>
                <a:spcPct val="100000"/>
              </a:lnSpc>
              <a:spcBef>
                <a:spcPts val="100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You will design your own method to test the retroreflectivity of each material (#1, #2 and #3).</a:t>
            </a:r>
            <a:endParaRPr dirty="0"/>
          </a:p>
          <a:p>
            <a:pPr marL="0" marR="0" lvl="0" indent="0" algn="ctr" rtl="0">
              <a:lnSpc>
                <a:spcPct val="100000"/>
              </a:lnSpc>
              <a:spcBef>
                <a:spcPts val="1000"/>
              </a:spcBef>
              <a:spcAft>
                <a:spcPts val="0"/>
              </a:spcAft>
              <a:buClr>
                <a:schemeClr val="dk2"/>
              </a:buClr>
              <a:buSzPts val="1800"/>
              <a:buFont typeface="Roboto"/>
              <a:buNone/>
            </a:pPr>
            <a:r>
              <a:rPr lang="en" sz="1800" b="0" i="0" u="none" strike="noStrike" cap="none" dirty="0">
                <a:solidFill>
                  <a:schemeClr val="dk1"/>
                </a:solidFill>
                <a:latin typeface="Roboto"/>
                <a:ea typeface="Roboto"/>
                <a:cs typeface="Roboto"/>
                <a:sym typeface="Roboto"/>
              </a:rPr>
              <a:t>You will analyze your findings and recommend the material with the best retroreflectivity for drivers at night!</a:t>
            </a:r>
            <a:endParaRPr sz="1800" b="0" i="0" u="none" strike="noStrike" cap="none" dirty="0">
              <a:solidFill>
                <a:srgbClr val="999999"/>
              </a:solidFill>
              <a:latin typeface="Permanent Marker"/>
              <a:ea typeface="Permanent Marker"/>
              <a:cs typeface="Permanent Marker"/>
              <a:sym typeface="Permanent Marker"/>
            </a:endParaRPr>
          </a:p>
        </p:txBody>
      </p:sp>
      <p:sp>
        <p:nvSpPr>
          <p:cNvPr id="546" name="Shape 546"/>
          <p:cNvSpPr txBox="1"/>
          <p:nvPr/>
        </p:nvSpPr>
        <p:spPr>
          <a:xfrm>
            <a:off x="3421125" y="2836092"/>
            <a:ext cx="3203100" cy="17964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Be sure that your investigation follows the engineering design process. </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You will identify the problem or challenge. </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Brainstorm ways to test retroreflectivity. </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Create the test.</a:t>
            </a:r>
            <a:endParaRPr dirty="0"/>
          </a:p>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 sz="1050" b="0" i="0" u="none" strike="noStrike" cap="none">
                <a:solidFill>
                  <a:srgbClr val="000000"/>
                </a:solidFill>
                <a:latin typeface="Arial"/>
                <a:ea typeface="Arial"/>
                <a:cs typeface="Arial"/>
                <a:sym typeface="Arial"/>
              </a:rPr>
              <a:t>Conduct your investigation, analyze and share!</a:t>
            </a:r>
            <a:endParaRPr dirty="0"/>
          </a:p>
        </p:txBody>
      </p:sp>
      <p:pic>
        <p:nvPicPr>
          <p:cNvPr id="8" name="Picture 7">
            <a:extLst>
              <a:ext uri="{FF2B5EF4-FFF2-40B4-BE49-F238E27FC236}">
                <a16:creationId xmlns:a16="http://schemas.microsoft.com/office/drawing/2014/main" xmlns="" id="{547EA6E6-1E0D-9B47-8039-8791492268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9303" y="2724516"/>
            <a:ext cx="2620652" cy="2147005"/>
          </a:xfrm>
          <a:prstGeom prst="rect">
            <a:avLst/>
          </a:prstGeom>
        </p:spPr>
      </p:pic>
      <p:sp>
        <p:nvSpPr>
          <p:cNvPr id="9" name="Rectangle 8">
            <a:extLst>
              <a:ext uri="{FF2B5EF4-FFF2-40B4-BE49-F238E27FC236}">
                <a16:creationId xmlns:a16="http://schemas.microsoft.com/office/drawing/2014/main" xmlns="" id="{A0C02A70-D00E-0547-9D2A-0EE2F65DAF49}"/>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xmlns="" id="{6913189E-33C1-4C48-99DF-D11B0EEAC7A4}"/>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2" name="Shape 16">
            <a:extLst>
              <a:ext uri="{FF2B5EF4-FFF2-40B4-BE49-F238E27FC236}">
                <a16:creationId xmlns:a16="http://schemas.microsoft.com/office/drawing/2014/main" xmlns="" id="{B1C4ACEB-D3C4-2145-A369-E85223140816}"/>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43</a:t>
            </a:fld>
            <a:endParaRPr lang="e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233775" y="634059"/>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FUN FACTS IN TRANSPORTATION</a:t>
            </a:r>
            <a:endParaRPr dirty="0">
              <a:solidFill>
                <a:srgbClr val="7030A0"/>
              </a:solidFill>
            </a:endParaRPr>
          </a:p>
        </p:txBody>
      </p:sp>
      <p:sp>
        <p:nvSpPr>
          <p:cNvPr id="494" name="Shape 494"/>
          <p:cNvSpPr txBox="1">
            <a:spLocks noGrp="1"/>
          </p:cNvSpPr>
          <p:nvPr>
            <p:ph type="body" idx="1"/>
          </p:nvPr>
        </p:nvSpPr>
        <p:spPr>
          <a:xfrm>
            <a:off x="-17888" y="1116263"/>
            <a:ext cx="6893775" cy="6806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500"/>
              <a:buFont typeface="Roboto"/>
              <a:buNone/>
            </a:pPr>
            <a:r>
              <a:rPr lang="en" sz="1500" b="1" i="1" u="none" strike="noStrike" cap="none" dirty="0">
                <a:solidFill>
                  <a:schemeClr val="dk1"/>
                </a:solidFill>
                <a:latin typeface="Roboto"/>
                <a:ea typeface="Roboto"/>
                <a:cs typeface="Roboto"/>
                <a:sym typeface="Roboto"/>
              </a:rPr>
              <a:t>“How the power of perseverance helped lead to a road safety breakthrough” </a:t>
            </a:r>
            <a:endParaRPr dirty="0"/>
          </a:p>
          <a:p>
            <a:pPr marL="0" marR="0" lvl="0" indent="0" algn="ctr" rtl="0">
              <a:lnSpc>
                <a:spcPct val="100000"/>
              </a:lnSpc>
              <a:spcBef>
                <a:spcPts val="750"/>
              </a:spcBef>
              <a:spcAft>
                <a:spcPts val="0"/>
              </a:spcAft>
              <a:buClr>
                <a:schemeClr val="dk1"/>
              </a:buClr>
              <a:buSzPts val="1100"/>
              <a:buFont typeface="Roboto"/>
              <a:buNone/>
            </a:pPr>
            <a:r>
              <a:rPr lang="en" sz="1800" b="1" i="0" u="none" strike="noStrike" cap="none" dirty="0">
                <a:solidFill>
                  <a:schemeClr val="dk1"/>
                </a:solidFill>
                <a:latin typeface="Roboto"/>
                <a:ea typeface="Roboto"/>
                <a:cs typeface="Roboto"/>
                <a:sym typeface="Roboto"/>
              </a:rPr>
              <a:t>A Story about 3M Engineer, Tim Hoopman</a:t>
            </a:r>
            <a:endParaRPr dirty="0"/>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495" name="Shape 495"/>
          <p:cNvSpPr txBox="1"/>
          <p:nvPr/>
        </p:nvSpPr>
        <p:spPr>
          <a:xfrm>
            <a:off x="3728700" y="2439788"/>
            <a:ext cx="2895525" cy="15921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hlink"/>
              </a:buClr>
              <a:buSzPts val="1050"/>
              <a:buFont typeface="Arial"/>
              <a:buNone/>
            </a:pPr>
            <a:r>
              <a:rPr lang="en" sz="1050" b="0" i="0" u="sng" strike="noStrike" cap="none">
                <a:solidFill>
                  <a:schemeClr val="hlink"/>
                </a:solidFill>
                <a:latin typeface="Arial"/>
                <a:ea typeface="Arial"/>
                <a:cs typeface="Arial"/>
                <a:sym typeface="Arial"/>
                <a:hlinkClick r:id="rId3"/>
              </a:rPr>
              <a:t>http://www.3m.com/3M/en_US/particles/all-articles/article-detail/~road-traffic-safety-reflective</a:t>
            </a:r>
            <a:endParaRPr dirty="0"/>
          </a:p>
          <a:p>
            <a:pPr marL="0" marR="0" lvl="0" indent="0" algn="l" rtl="0">
              <a:lnSpc>
                <a:spcPct val="100000"/>
              </a:lnSpc>
              <a:spcBef>
                <a:spcPts val="0"/>
              </a:spcBef>
              <a:spcAft>
                <a:spcPts val="0"/>
              </a:spcAft>
              <a:buClr>
                <a:schemeClr val="hlink"/>
              </a:buClr>
              <a:buSzPts val="1050"/>
              <a:buFont typeface="Arial"/>
              <a:buNone/>
            </a:pPr>
            <a:r>
              <a:rPr lang="en" sz="1050" b="0" i="0" u="sng" strike="noStrike" cap="none">
                <a:solidFill>
                  <a:schemeClr val="hlink"/>
                </a:solidFill>
                <a:latin typeface="Arial"/>
                <a:ea typeface="Arial"/>
                <a:cs typeface="Arial"/>
                <a:sym typeface="Arial"/>
                <a:hlinkClick r:id="rId3"/>
              </a:rPr>
              <a:t>-signs-visibility?storyid=2cb8314f-358f-4924-800e-cc2b75191237&amp;wt.z_ch=fb&amp;wt.z_cp=applied_to_life&amp;wt.z_mt=photo&amp;wt.mc_id=road+safety2077</a:t>
            </a:r>
            <a:endParaRPr dirty="0"/>
          </a:p>
        </p:txBody>
      </p:sp>
      <p:sp>
        <p:nvSpPr>
          <p:cNvPr id="496" name="Shape 496"/>
          <p:cNvSpPr txBox="1"/>
          <p:nvPr/>
        </p:nvSpPr>
        <p:spPr>
          <a:xfrm>
            <a:off x="4251263" y="2074331"/>
            <a:ext cx="1753425" cy="3224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825"/>
              <a:buFont typeface="Roboto"/>
              <a:buNone/>
            </a:pPr>
            <a:r>
              <a:rPr lang="en" sz="1350" b="1" i="0" u="none" strike="noStrike" cap="none">
                <a:solidFill>
                  <a:schemeClr val="dk1"/>
                </a:solidFill>
                <a:latin typeface="Roboto"/>
                <a:ea typeface="Roboto"/>
                <a:cs typeface="Roboto"/>
                <a:sym typeface="Roboto"/>
              </a:rPr>
              <a:t>VIDEO LINK</a:t>
            </a:r>
            <a:endParaRPr dirty="0"/>
          </a:p>
        </p:txBody>
      </p:sp>
      <p:sp>
        <p:nvSpPr>
          <p:cNvPr id="499" name="Shape 499"/>
          <p:cNvSpPr/>
          <p:nvPr/>
        </p:nvSpPr>
        <p:spPr>
          <a:xfrm>
            <a:off x="675515" y="2262908"/>
            <a:ext cx="2834304" cy="1276301"/>
          </a:xfrm>
          <a:prstGeom prst="wedgeRoundRectCallout">
            <a:avLst>
              <a:gd name="adj1" fmla="val -20833"/>
              <a:gd name="adj2" fmla="val 62500"/>
              <a:gd name="adj3" fmla="val 0"/>
            </a:avLst>
          </a:prstGeom>
          <a:solidFill>
            <a:srgbClr val="7030A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500" name="Shape 500"/>
          <p:cNvSpPr txBox="1"/>
          <p:nvPr/>
        </p:nvSpPr>
        <p:spPr>
          <a:xfrm>
            <a:off x="605398" y="2205882"/>
            <a:ext cx="2978849" cy="1380893"/>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800"/>
              <a:buFont typeface="Bookman Old Style"/>
              <a:buNone/>
            </a:pPr>
            <a:r>
              <a:rPr lang="en" sz="500" b="0" i="0" u="none" strike="noStrike" cap="none" dirty="0">
                <a:solidFill>
                  <a:schemeClr val="bg1"/>
                </a:solidFill>
                <a:latin typeface="Bookman Old Style"/>
                <a:ea typeface="Bookman Old Style"/>
                <a:cs typeface="Bookman Old Style"/>
                <a:sym typeface="Bookman Old Style"/>
              </a:rPr>
              <a:t/>
            </a:r>
            <a:br>
              <a:rPr lang="en" sz="500" b="0" i="0" u="none" strike="noStrike" cap="none" dirty="0">
                <a:solidFill>
                  <a:schemeClr val="bg1"/>
                </a:solidFill>
                <a:latin typeface="Bookman Old Style"/>
                <a:ea typeface="Bookman Old Style"/>
                <a:cs typeface="Bookman Old Style"/>
                <a:sym typeface="Bookman Old Style"/>
              </a:rPr>
            </a:br>
            <a:r>
              <a:rPr lang="en" sz="1600" b="0" i="0" u="none" strike="noStrike" cap="none" dirty="0">
                <a:solidFill>
                  <a:schemeClr val="bg1"/>
                </a:solidFill>
                <a:latin typeface="Bookman Old Style"/>
                <a:ea typeface="Bookman Old Style"/>
                <a:cs typeface="Bookman Old Style"/>
                <a:sym typeface="Bookman Old Style"/>
              </a:rPr>
              <a:t>“I have 37 patents. </a:t>
            </a:r>
          </a:p>
          <a:p>
            <a:pPr marL="0" marR="0" lvl="0" indent="0" algn="ctr" rtl="0">
              <a:lnSpc>
                <a:spcPct val="100000"/>
              </a:lnSpc>
              <a:spcBef>
                <a:spcPts val="0"/>
              </a:spcBef>
              <a:spcAft>
                <a:spcPts val="0"/>
              </a:spcAft>
              <a:buClr>
                <a:schemeClr val="dk1"/>
              </a:buClr>
              <a:buSzPts val="1800"/>
              <a:buFont typeface="Bookman Old Style"/>
              <a:buNone/>
            </a:pPr>
            <a:r>
              <a:rPr lang="en" sz="1600" b="0" i="0" u="none" strike="noStrike" cap="none" dirty="0">
                <a:solidFill>
                  <a:schemeClr val="bg1"/>
                </a:solidFill>
                <a:latin typeface="Bookman Old Style"/>
                <a:ea typeface="Bookman Old Style"/>
                <a:cs typeface="Bookman Old Style"/>
                <a:sym typeface="Bookman Old Style"/>
              </a:rPr>
              <a:t>One in a thousand succeeds, so I must have 37,000 failures…”</a:t>
            </a:r>
            <a:endParaRPr sz="1600" b="0" i="0" u="none" strike="noStrike" cap="none" dirty="0">
              <a:solidFill>
                <a:schemeClr val="bg1"/>
              </a:solidFill>
              <a:latin typeface="Bookman Old Style"/>
              <a:ea typeface="Bookman Old Style"/>
              <a:cs typeface="Bookman Old Style"/>
              <a:sym typeface="Bookman Old Style"/>
            </a:endParaRPr>
          </a:p>
        </p:txBody>
      </p:sp>
      <p:sp>
        <p:nvSpPr>
          <p:cNvPr id="501" name="Shape 501"/>
          <p:cNvSpPr txBox="1"/>
          <p:nvPr/>
        </p:nvSpPr>
        <p:spPr>
          <a:xfrm>
            <a:off x="2142137" y="4375416"/>
            <a:ext cx="1367682"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i="1" dirty="0" smtClean="0"/>
              <a:t>Tim</a:t>
            </a:r>
            <a:r>
              <a:rPr lang="en" sz="1400" b="0" i="1" u="none" strike="noStrike" cap="none" dirty="0" smtClean="0">
                <a:solidFill>
                  <a:srgbClr val="000000"/>
                </a:solidFill>
                <a:latin typeface="Arial"/>
                <a:ea typeface="Arial"/>
                <a:cs typeface="Arial"/>
                <a:sym typeface="Arial"/>
              </a:rPr>
              <a:t> </a:t>
            </a:r>
            <a:r>
              <a:rPr lang="en" sz="1400" b="0" i="1" u="none" strike="noStrike" cap="none" dirty="0">
                <a:solidFill>
                  <a:srgbClr val="000000"/>
                </a:solidFill>
                <a:latin typeface="Arial"/>
                <a:ea typeface="Arial"/>
                <a:cs typeface="Arial"/>
                <a:sym typeface="Arial"/>
              </a:rPr>
              <a:t>Hoopman</a:t>
            </a:r>
            <a:endParaRPr sz="1400" b="0" i="1" u="none" strike="noStrike" cap="none" dirty="0">
              <a:solidFill>
                <a:srgbClr val="000000"/>
              </a:solidFill>
              <a:latin typeface="Arial"/>
              <a:ea typeface="Arial"/>
              <a:cs typeface="Arial"/>
              <a:sym typeface="Arial"/>
            </a:endParaRPr>
          </a:p>
        </p:txBody>
      </p:sp>
      <p:pic>
        <p:nvPicPr>
          <p:cNvPr id="502" name="Shape 50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45773" y="3773116"/>
            <a:ext cx="1149048" cy="914400"/>
          </a:xfrm>
          <a:prstGeom prst="rect">
            <a:avLst/>
          </a:prstGeom>
          <a:noFill/>
          <a:ln>
            <a:noFill/>
          </a:ln>
        </p:spPr>
      </p:pic>
      <p:sp>
        <p:nvSpPr>
          <p:cNvPr id="14" name="Rectangle 13">
            <a:extLst>
              <a:ext uri="{FF2B5EF4-FFF2-40B4-BE49-F238E27FC236}">
                <a16:creationId xmlns:a16="http://schemas.microsoft.com/office/drawing/2014/main" xmlns="" id="{BF41F191-2305-AC48-A924-4DE54A03DF52}"/>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xmlns="" id="{85C9B618-27EA-174B-8AEA-D9E1CDEED8CF}"/>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2" name="Shape 16">
            <a:extLst>
              <a:ext uri="{FF2B5EF4-FFF2-40B4-BE49-F238E27FC236}">
                <a16:creationId xmlns:a16="http://schemas.microsoft.com/office/drawing/2014/main" xmlns="" id="{12B09A85-DD8C-4C48-A204-10BF03E40D9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44</a:t>
            </a:fld>
            <a:endParaRPr lang="en"/>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233775" y="51118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tx1"/>
                </a:solidFill>
                <a:latin typeface="Arial" panose="020B0604020202020204" pitchFamily="34" charset="0"/>
                <a:ea typeface="Permanent Marker"/>
                <a:cs typeface="Arial" panose="020B0604020202020204" pitchFamily="34" charset="0"/>
                <a:sym typeface="Permanent Marker"/>
              </a:rPr>
              <a:t>FUN FACTS IN TRANSPORTATION</a:t>
            </a:r>
            <a:endParaRPr b="1" dirty="0">
              <a:solidFill>
                <a:schemeClr val="tx1"/>
              </a:solidFill>
              <a:latin typeface="Arial" panose="020B0604020202020204" pitchFamily="34" charset="0"/>
              <a:cs typeface="Arial" panose="020B0604020202020204" pitchFamily="34" charset="0"/>
            </a:endParaRPr>
          </a:p>
        </p:txBody>
      </p:sp>
      <p:sp>
        <p:nvSpPr>
          <p:cNvPr id="508" name="Shape 508"/>
          <p:cNvSpPr txBox="1">
            <a:spLocks noGrp="1"/>
          </p:cNvSpPr>
          <p:nvPr>
            <p:ph type="body" idx="1"/>
          </p:nvPr>
        </p:nvSpPr>
        <p:spPr>
          <a:xfrm>
            <a:off x="233775" y="1021516"/>
            <a:ext cx="6390450" cy="105284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In the </a:t>
            </a:r>
            <a:r>
              <a:rPr lang="en">
                <a:solidFill>
                  <a:schemeClr val="dk1"/>
                </a:solidFill>
                <a:latin typeface="Roboto"/>
                <a:ea typeface="Roboto"/>
                <a:cs typeface="Roboto"/>
                <a:sym typeface="Roboto"/>
              </a:rPr>
              <a:t>1990s</a:t>
            </a:r>
            <a:r>
              <a:rPr lang="en" sz="1800" b="0" i="0" u="none" strike="noStrike" cap="none">
                <a:solidFill>
                  <a:schemeClr val="dk1"/>
                </a:solidFill>
                <a:latin typeface="Roboto"/>
                <a:ea typeface="Roboto"/>
                <a:cs typeface="Roboto"/>
                <a:sym typeface="Roboto"/>
              </a:rPr>
              <a:t>, microscopic prismatic sheeting became the latest solution to traffic safety with around 7,000 microprisms in every square inch. </a:t>
            </a:r>
            <a:endParaRPr dirty="0"/>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pic>
        <p:nvPicPr>
          <p:cNvPr id="511" name="Shape 51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0800000">
            <a:off x="4252503" y="2094038"/>
            <a:ext cx="2480807" cy="2520564"/>
          </a:xfrm>
          <a:prstGeom prst="ellipse">
            <a:avLst/>
          </a:prstGeom>
          <a:noFill/>
          <a:ln>
            <a:noFill/>
          </a:ln>
        </p:spPr>
      </p:pic>
      <p:pic>
        <p:nvPicPr>
          <p:cNvPr id="512" name="Shape 51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269460" y="2569385"/>
            <a:ext cx="2590258" cy="1600200"/>
          </a:xfrm>
          <a:prstGeom prst="rect">
            <a:avLst/>
          </a:prstGeom>
          <a:noFill/>
          <a:ln>
            <a:noFill/>
          </a:ln>
        </p:spPr>
      </p:pic>
      <p:pic>
        <p:nvPicPr>
          <p:cNvPr id="513" name="Shape 5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5400000">
            <a:off x="1746686" y="2372497"/>
            <a:ext cx="2584900" cy="1938675"/>
          </a:xfrm>
          <a:prstGeom prst="rect">
            <a:avLst/>
          </a:prstGeom>
          <a:noFill/>
          <a:ln>
            <a:noFill/>
          </a:ln>
        </p:spPr>
      </p:pic>
      <p:sp>
        <p:nvSpPr>
          <p:cNvPr id="514" name="Shape 514"/>
          <p:cNvSpPr txBox="1"/>
          <p:nvPr/>
        </p:nvSpPr>
        <p:spPr>
          <a:xfrm>
            <a:off x="2932710" y="4744058"/>
            <a:ext cx="99257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Prismatic</a:t>
            </a:r>
            <a:endParaRPr sz="1400" b="1" i="0" u="none" strike="noStrike" cap="none" dirty="0">
              <a:solidFill>
                <a:srgbClr val="000000"/>
              </a:solidFill>
              <a:latin typeface="Arial"/>
              <a:ea typeface="Arial"/>
              <a:cs typeface="Arial"/>
              <a:sym typeface="Arial"/>
            </a:endParaRPr>
          </a:p>
        </p:txBody>
      </p:sp>
      <p:sp>
        <p:nvSpPr>
          <p:cNvPr id="12" name="Rectangle 11">
            <a:extLst>
              <a:ext uri="{FF2B5EF4-FFF2-40B4-BE49-F238E27FC236}">
                <a16:creationId xmlns:a16="http://schemas.microsoft.com/office/drawing/2014/main" xmlns="" id="{CB76DB80-018D-7645-81E2-3EB5B5005A0E}"/>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xmlns="" id="{D2317AED-5183-134C-8D4E-D0783BF582EA}"/>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0" name="Shape 16">
            <a:extLst>
              <a:ext uri="{FF2B5EF4-FFF2-40B4-BE49-F238E27FC236}">
                <a16:creationId xmlns:a16="http://schemas.microsoft.com/office/drawing/2014/main" xmlns="" id="{D5EF7377-0784-6E49-A837-2C54752B8494}"/>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45</a:t>
            </a:fld>
            <a:endParaRPr lang="e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233775" y="569037"/>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FUN FACTS IN TRANSPORTATION</a:t>
            </a:r>
            <a:endParaRPr b="1" dirty="0">
              <a:solidFill>
                <a:srgbClr val="7030A0"/>
              </a:solidFill>
              <a:latin typeface="Arial" panose="020B0604020202020204" pitchFamily="34" charset="0"/>
              <a:cs typeface="Arial" panose="020B0604020202020204" pitchFamily="34" charset="0"/>
            </a:endParaRPr>
          </a:p>
        </p:txBody>
      </p:sp>
      <p:sp>
        <p:nvSpPr>
          <p:cNvPr id="526" name="Shape 526"/>
          <p:cNvSpPr txBox="1">
            <a:spLocks noGrp="1"/>
          </p:cNvSpPr>
          <p:nvPr>
            <p:ph type="body" idx="1"/>
          </p:nvPr>
        </p:nvSpPr>
        <p:spPr>
          <a:xfrm>
            <a:off x="233775" y="1033272"/>
            <a:ext cx="6390450" cy="105284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This graphic shows the visibility improvements between Engineering grade, High Intensity, and Prismatic sign sheeting materials.</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pic>
        <p:nvPicPr>
          <p:cNvPr id="3" name="Picture 2">
            <a:extLst>
              <a:ext uri="{FF2B5EF4-FFF2-40B4-BE49-F238E27FC236}">
                <a16:creationId xmlns:a16="http://schemas.microsoft.com/office/drawing/2014/main" xmlns="" id="{0DED7376-0CF4-AE4B-88AC-936A18856D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609" t="47652" r="3513"/>
          <a:stretch/>
        </p:blipFill>
        <p:spPr>
          <a:xfrm>
            <a:off x="233775" y="2091332"/>
            <a:ext cx="6381946" cy="2692531"/>
          </a:xfrm>
          <a:prstGeom prst="rect">
            <a:avLst/>
          </a:prstGeom>
        </p:spPr>
      </p:pic>
      <p:sp>
        <p:nvSpPr>
          <p:cNvPr id="11" name="Rectangle 10">
            <a:extLst>
              <a:ext uri="{FF2B5EF4-FFF2-40B4-BE49-F238E27FC236}">
                <a16:creationId xmlns:a16="http://schemas.microsoft.com/office/drawing/2014/main" xmlns="" id="{1DDE6FC5-1E1D-AA4D-BE1A-76C9DD4A8946}"/>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xmlns="" id="{44729520-04FF-7742-9036-301EE3E0FC48}"/>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7" name="Shape 16">
            <a:extLst>
              <a:ext uri="{FF2B5EF4-FFF2-40B4-BE49-F238E27FC236}">
                <a16:creationId xmlns:a16="http://schemas.microsoft.com/office/drawing/2014/main" xmlns="" id="{38759B3D-BF72-BF49-B748-E78B3D147E8F}"/>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46</a:t>
            </a:fld>
            <a:endParaRPr lang="e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pic>
        <p:nvPicPr>
          <p:cNvPr id="12" name="Picture 11" descr="road-sack-reflectivity.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74656" y="3231396"/>
            <a:ext cx="5783344" cy="1797585"/>
          </a:xfrm>
          <a:prstGeom prst="rect">
            <a:avLst/>
          </a:prstGeom>
          <a:ln>
            <a:noFill/>
          </a:ln>
        </p:spPr>
      </p:pic>
      <p:sp>
        <p:nvSpPr>
          <p:cNvPr id="3" name="Title 2"/>
          <p:cNvSpPr>
            <a:spLocks noGrp="1"/>
          </p:cNvSpPr>
          <p:nvPr>
            <p:ph type="title"/>
          </p:nvPr>
        </p:nvSpPr>
        <p:spPr>
          <a:xfrm>
            <a:off x="233775" y="390341"/>
            <a:ext cx="6390450" cy="572700"/>
          </a:xfrm>
        </p:spPr>
        <p:txBody>
          <a:bodyPr/>
          <a:lstStyle/>
          <a:p>
            <a:pPr algn="ctr"/>
            <a:r>
              <a:rPr lang="en" sz="2000" b="1">
                <a:latin typeface="Arial" panose="020B0604020202020204" pitchFamily="34" charset="0"/>
                <a:ea typeface="Permanent Marker"/>
                <a:cs typeface="Arial" panose="020B0604020202020204" pitchFamily="34" charset="0"/>
                <a:sym typeface="Permanent Marker"/>
              </a:rPr>
              <a:t>FUN FACTS IN TRANSPORTATION</a:t>
            </a:r>
            <a:endParaRPr lang="en-US" sz="2000" b="1" dirty="0">
              <a:solidFill>
                <a:srgbClr val="7030A0"/>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a:srcRect/>
          <a:stretch>
            <a:fillRect/>
          </a:stretch>
        </p:blipFill>
        <p:spPr bwMode="auto">
          <a:xfrm>
            <a:off x="-10540" y="944806"/>
            <a:ext cx="2105690" cy="2331300"/>
          </a:xfrm>
          <a:prstGeom prst="rect">
            <a:avLst/>
          </a:prstGeom>
          <a:noFill/>
          <a:ln w="9525">
            <a:noFill/>
            <a:miter lim="800000"/>
            <a:headEnd/>
            <a:tailEnd/>
          </a:ln>
          <a:effectLst/>
        </p:spPr>
      </p:pic>
      <p:pic>
        <p:nvPicPr>
          <p:cNvPr id="13" name="Picture 4" descr="http://www.harrisind.com/busr.jpg"/>
          <p:cNvPicPr>
            <a:picLocks noChangeAspect="1" noChangeArrowheads="1"/>
          </p:cNvPicPr>
          <p:nvPr/>
        </p:nvPicPr>
        <p:blipFill>
          <a:blip r:embed="rId5" cstate="screen"/>
          <a:srcRect/>
          <a:stretch>
            <a:fillRect/>
          </a:stretch>
        </p:blipFill>
        <p:spPr bwMode="auto">
          <a:xfrm>
            <a:off x="4030653" y="955439"/>
            <a:ext cx="2827347" cy="2560320"/>
          </a:xfrm>
          <a:prstGeom prst="rect">
            <a:avLst/>
          </a:prstGeom>
          <a:noFill/>
          <a:ln>
            <a:noFill/>
          </a:ln>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88764" y="955439"/>
            <a:ext cx="1948275" cy="2331300"/>
          </a:xfrm>
          <a:prstGeom prst="rect">
            <a:avLst/>
          </a:prstGeom>
        </p:spPr>
      </p:pic>
      <p:pic>
        <p:nvPicPr>
          <p:cNvPr id="15" name="Picture 14" descr="motorcycle_reflective.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456" y="3286739"/>
            <a:ext cx="1055567" cy="1694836"/>
          </a:xfrm>
          <a:prstGeom prst="rect">
            <a:avLst/>
          </a:prstGeom>
          <a:ln>
            <a:solidFill>
              <a:schemeClr val="tx1"/>
            </a:solidFill>
          </a:ln>
        </p:spPr>
      </p:pic>
      <p:sp>
        <p:nvSpPr>
          <p:cNvPr id="16" name="Title 1">
            <a:extLst>
              <a:ext uri="{FF2B5EF4-FFF2-40B4-BE49-F238E27FC236}">
                <a16:creationId xmlns:a16="http://schemas.microsoft.com/office/drawing/2014/main" xmlns="" id="{74DBBCD1-C42E-EB41-A977-F5B8CDA5482E}"/>
              </a:ext>
            </a:extLst>
          </p:cNvPr>
          <p:cNvSpPr txBox="1">
            <a:spLocks/>
          </p:cNvSpPr>
          <p:nvPr/>
        </p:nvSpPr>
        <p:spPr>
          <a:xfrm>
            <a:off x="71562"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7" name="Rectangle 16">
            <a:extLst>
              <a:ext uri="{FF2B5EF4-FFF2-40B4-BE49-F238E27FC236}">
                <a16:creationId xmlns:a16="http://schemas.microsoft.com/office/drawing/2014/main" xmlns="" id="{1C178DF9-59EB-CE44-BD75-1A57A1D7135F}"/>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xmlns="" id="{E3C5DF5E-1863-664D-A7F6-D7D95C1320C0}"/>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cxnSp>
        <p:nvCxnSpPr>
          <p:cNvPr id="4" name="Straight Connector 3">
            <a:extLst>
              <a:ext uri="{FF2B5EF4-FFF2-40B4-BE49-F238E27FC236}">
                <a16:creationId xmlns:a16="http://schemas.microsoft.com/office/drawing/2014/main" xmlns="" id="{631651E9-1B6C-664A-9BE6-112F2506F189}"/>
              </a:ext>
            </a:extLst>
          </p:cNvPr>
          <p:cNvCxnSpPr>
            <a:cxnSpLocks/>
          </p:cNvCxnSpPr>
          <p:nvPr/>
        </p:nvCxnSpPr>
        <p:spPr>
          <a:xfrm>
            <a:off x="-10540" y="3276106"/>
            <a:ext cx="686854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B8F51ABF-4A2D-EE40-BFD2-038AE7767101}"/>
              </a:ext>
            </a:extLst>
          </p:cNvPr>
          <p:cNvCxnSpPr/>
          <p:nvPr/>
        </p:nvCxnSpPr>
        <p:spPr>
          <a:xfrm>
            <a:off x="4037039" y="944806"/>
            <a:ext cx="0" cy="2331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FFB662E6-0C48-0C45-844B-8A472507462B}"/>
              </a:ext>
            </a:extLst>
          </p:cNvPr>
          <p:cNvCxnSpPr/>
          <p:nvPr/>
        </p:nvCxnSpPr>
        <p:spPr>
          <a:xfrm>
            <a:off x="2080648" y="944806"/>
            <a:ext cx="0" cy="23313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Shape 16">
            <a:extLst>
              <a:ext uri="{FF2B5EF4-FFF2-40B4-BE49-F238E27FC236}">
                <a16:creationId xmlns:a16="http://schemas.microsoft.com/office/drawing/2014/main" xmlns="" id="{246AA0D6-0452-F742-8F48-D2C2A3FD91B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47</a:t>
            </a:fld>
            <a:endParaRPr lang="en">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Shape 553" descr="Laser ranging at Goddard observatory" title="Laser ranging at Goddard observatory"/>
          <p:cNvPicPr preferRelativeResize="0"/>
          <p:nvPr/>
        </p:nvPicPr>
        <p:blipFill rotWithShape="1">
          <a:blip r:embed="rId3">
            <a:alphaModFix/>
          </a:blip>
          <a:srcRect/>
          <a:stretch/>
        </p:blipFill>
        <p:spPr>
          <a:xfrm>
            <a:off x="4710532" y="1864630"/>
            <a:ext cx="2091573" cy="1655831"/>
          </a:xfrm>
          <a:prstGeom prst="rect">
            <a:avLst/>
          </a:prstGeom>
          <a:noFill/>
          <a:ln>
            <a:noFill/>
          </a:ln>
        </p:spPr>
      </p:pic>
      <p:sp>
        <p:nvSpPr>
          <p:cNvPr id="554" name="Shape 554"/>
          <p:cNvSpPr txBox="1">
            <a:spLocks noGrp="1"/>
          </p:cNvSpPr>
          <p:nvPr>
            <p:ph type="title"/>
          </p:nvPr>
        </p:nvSpPr>
        <p:spPr>
          <a:xfrm>
            <a:off x="233775" y="428673"/>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dk1"/>
                </a:solidFill>
                <a:latin typeface="Arial" panose="020B0604020202020204" pitchFamily="34" charset="0"/>
                <a:ea typeface="Permanent Marker"/>
                <a:cs typeface="Arial" panose="020B0604020202020204" pitchFamily="34" charset="0"/>
                <a:sym typeface="Permanent Marker"/>
              </a:rPr>
              <a:t>COOL FACT</a:t>
            </a:r>
            <a:endParaRPr b="1" dirty="0">
              <a:solidFill>
                <a:srgbClr val="7030A0"/>
              </a:solidFill>
              <a:latin typeface="Arial" panose="020B0604020202020204" pitchFamily="34" charset="0"/>
              <a:cs typeface="Arial" panose="020B0604020202020204" pitchFamily="34" charset="0"/>
            </a:endParaRPr>
          </a:p>
        </p:txBody>
      </p:sp>
      <p:sp>
        <p:nvSpPr>
          <p:cNvPr id="555" name="Shape 555"/>
          <p:cNvSpPr txBox="1">
            <a:spLocks noGrp="1"/>
          </p:cNvSpPr>
          <p:nvPr>
            <p:ph type="body" idx="1"/>
          </p:nvPr>
        </p:nvSpPr>
        <p:spPr>
          <a:xfrm>
            <a:off x="-17888" y="937839"/>
            <a:ext cx="6893775" cy="358544"/>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MYTHBUSTERS: MOON HOAX RETROREFLECTORS!</a:t>
            </a: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556" name="Shape 556"/>
          <p:cNvSpPr txBox="1"/>
          <p:nvPr/>
        </p:nvSpPr>
        <p:spPr>
          <a:xfrm>
            <a:off x="-17888" y="1439804"/>
            <a:ext cx="6858000" cy="3224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350"/>
              <a:buFont typeface="Roboto"/>
              <a:buNone/>
            </a:pPr>
            <a:r>
              <a:rPr lang="en" sz="1350" b="1" i="0" u="none" strike="noStrike" cap="none">
                <a:solidFill>
                  <a:schemeClr val="dk1"/>
                </a:solidFill>
                <a:latin typeface="Roboto"/>
                <a:ea typeface="Roboto"/>
                <a:cs typeface="Roboto"/>
                <a:sym typeface="Roboto"/>
              </a:rPr>
              <a:t>Video Link: </a:t>
            </a:r>
            <a:r>
              <a:rPr lang="en" sz="825" b="0" i="0" u="sng" strike="noStrike" cap="none">
                <a:solidFill>
                  <a:schemeClr val="hlink"/>
                </a:solidFill>
                <a:latin typeface="Roboto"/>
                <a:ea typeface="Roboto"/>
                <a:cs typeface="Roboto"/>
                <a:sym typeface="Roboto"/>
                <a:hlinkClick r:id="rId4"/>
              </a:rPr>
              <a:t>https://www.youtube.com/watch?v=VmVxSFnjYCA</a:t>
            </a:r>
            <a:endParaRPr dirty="0"/>
          </a:p>
        </p:txBody>
      </p:sp>
      <p:pic>
        <p:nvPicPr>
          <p:cNvPr id="557" name="Shape 557" descr="Portion of the Apollo 15 lunar laser ranging retroreflector array" title="Portion of the Apollo 15 lunar laser ranging retroreflector array"/>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031328" y="2014937"/>
            <a:ext cx="2039794" cy="2051183"/>
          </a:xfrm>
          <a:prstGeom prst="rect">
            <a:avLst/>
          </a:prstGeom>
          <a:noFill/>
          <a:ln>
            <a:noFill/>
          </a:ln>
        </p:spPr>
      </p:pic>
      <p:sp>
        <p:nvSpPr>
          <p:cNvPr id="558" name="Shape 558"/>
          <p:cNvSpPr txBox="1"/>
          <p:nvPr/>
        </p:nvSpPr>
        <p:spPr>
          <a:xfrm>
            <a:off x="3031328" y="4055360"/>
            <a:ext cx="2039850" cy="618321"/>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666666"/>
              </a:buClr>
              <a:buSzPts val="800"/>
              <a:buFont typeface="Arial"/>
              <a:buNone/>
            </a:pPr>
            <a:r>
              <a:rPr lang="en" sz="800" b="1" i="1" u="none" strike="noStrike" cap="none">
                <a:solidFill>
                  <a:srgbClr val="666666"/>
                </a:solidFill>
                <a:highlight>
                  <a:srgbClr val="FFFFFF"/>
                </a:highlight>
                <a:latin typeface="Arial"/>
                <a:ea typeface="Arial"/>
                <a:cs typeface="Arial"/>
                <a:sym typeface="Arial"/>
              </a:rPr>
              <a:t>A portion of the Apollo 15 lunar laser ranging retroreflector array, as placed on the Moon and photographed by D. Scott. </a:t>
            </a:r>
            <a:endParaRPr dirty="0"/>
          </a:p>
          <a:p>
            <a:pPr marL="0" marR="0" lvl="0" indent="0" algn="l" rtl="0">
              <a:lnSpc>
                <a:spcPct val="100000"/>
              </a:lnSpc>
              <a:spcBef>
                <a:spcPts val="0"/>
              </a:spcBef>
              <a:spcAft>
                <a:spcPts val="0"/>
              </a:spcAft>
              <a:buClr>
                <a:srgbClr val="666666"/>
              </a:buClr>
              <a:buSzPts val="800"/>
              <a:buFont typeface="Arial"/>
              <a:buNone/>
            </a:pPr>
            <a:r>
              <a:rPr lang="en" sz="800" b="1" i="1" u="none" strike="noStrike" cap="none">
                <a:solidFill>
                  <a:srgbClr val="666666"/>
                </a:solidFill>
                <a:highlight>
                  <a:srgbClr val="FFFFFF"/>
                </a:highlight>
                <a:latin typeface="Arial"/>
                <a:ea typeface="Arial"/>
                <a:cs typeface="Arial"/>
                <a:sym typeface="Arial"/>
              </a:rPr>
              <a:t>Credit: NASA/D. Scott</a:t>
            </a:r>
            <a:endParaRPr dirty="0"/>
          </a:p>
        </p:txBody>
      </p:sp>
      <p:pic>
        <p:nvPicPr>
          <p:cNvPr id="559" name="Shape 559" descr="Image result for IMAGE MOON TO EARTH LASER RETROREFLECTORS"/>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371046" y="2356922"/>
            <a:ext cx="1993500" cy="1406633"/>
          </a:xfrm>
          <a:prstGeom prst="rect">
            <a:avLst/>
          </a:prstGeom>
          <a:noFill/>
          <a:ln>
            <a:noFill/>
          </a:ln>
        </p:spPr>
      </p:pic>
      <p:pic>
        <p:nvPicPr>
          <p:cNvPr id="560" name="Shape 560" descr="Image result for mcdonald observatory moon laser distance"/>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1562" y="1443948"/>
            <a:ext cx="1510124" cy="2402550"/>
          </a:xfrm>
          <a:prstGeom prst="rect">
            <a:avLst/>
          </a:prstGeom>
          <a:noFill/>
          <a:ln>
            <a:noFill/>
          </a:ln>
        </p:spPr>
      </p:pic>
      <p:sp>
        <p:nvSpPr>
          <p:cNvPr id="561" name="Shape 561"/>
          <p:cNvSpPr txBox="1"/>
          <p:nvPr/>
        </p:nvSpPr>
        <p:spPr>
          <a:xfrm>
            <a:off x="64670" y="3825061"/>
            <a:ext cx="1510200" cy="482118"/>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Arial"/>
                <a:ea typeface="Arial"/>
                <a:cs typeface="Arial"/>
                <a:sym typeface="Arial"/>
              </a:rPr>
              <a:t>McDonald Laser Ranging Station in West Texas, shines its laser light towards the moon’s retroreflectors. Credit: McDonald Observatory.</a:t>
            </a:r>
            <a:endParaRPr dirty="0"/>
          </a:p>
        </p:txBody>
      </p:sp>
      <p:sp>
        <p:nvSpPr>
          <p:cNvPr id="562" name="Shape 562"/>
          <p:cNvSpPr txBox="1"/>
          <p:nvPr/>
        </p:nvSpPr>
        <p:spPr>
          <a:xfrm>
            <a:off x="1601741" y="3753991"/>
            <a:ext cx="1484550" cy="311971"/>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333333"/>
              </a:buClr>
              <a:buSzPts val="800"/>
              <a:buFont typeface="Arial"/>
              <a:buNone/>
            </a:pPr>
            <a:r>
              <a:rPr lang="en" sz="800" b="1" i="0" u="none" strike="noStrike" cap="none">
                <a:solidFill>
                  <a:srgbClr val="333333"/>
                </a:solidFill>
                <a:latin typeface="Arial"/>
                <a:ea typeface="Arial"/>
                <a:cs typeface="Arial"/>
                <a:sym typeface="Arial"/>
              </a:rPr>
              <a:t>Credit: NASA’s Goddard Space Flight Center/Bill Hrybyk</a:t>
            </a:r>
            <a:r>
              <a:rPr lang="en" sz="800" b="1" i="0" u="none" strike="noStrike" cap="none">
                <a:solidFill>
                  <a:srgbClr val="000000"/>
                </a:solidFill>
                <a:latin typeface="Arial"/>
                <a:ea typeface="Arial"/>
                <a:cs typeface="Arial"/>
                <a:sym typeface="Arial"/>
              </a:rPr>
              <a:t>. </a:t>
            </a:r>
            <a:endParaRPr dirty="0"/>
          </a:p>
        </p:txBody>
      </p:sp>
      <p:sp>
        <p:nvSpPr>
          <p:cNvPr id="563" name="Shape 563"/>
          <p:cNvSpPr txBox="1"/>
          <p:nvPr/>
        </p:nvSpPr>
        <p:spPr>
          <a:xfrm>
            <a:off x="5237286" y="3461531"/>
            <a:ext cx="1484550" cy="414066"/>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333333"/>
              </a:buClr>
              <a:buSzPts val="800"/>
              <a:buFont typeface="Arial"/>
              <a:buNone/>
            </a:pPr>
            <a:r>
              <a:rPr lang="en" sz="800" b="1" i="0" u="none" strike="noStrike" cap="none">
                <a:solidFill>
                  <a:srgbClr val="333333"/>
                </a:solidFill>
                <a:latin typeface="Arial"/>
                <a:ea typeface="Arial"/>
                <a:cs typeface="Arial"/>
                <a:sym typeface="Arial"/>
              </a:rPr>
              <a:t>Goddard Space Flight Center</a:t>
            </a:r>
            <a:r>
              <a:rPr lang="en" sz="800" b="1" i="0" u="none" strike="noStrike" cap="none">
                <a:solidFill>
                  <a:srgbClr val="000000"/>
                </a:solidFill>
                <a:latin typeface="Arial"/>
                <a:ea typeface="Arial"/>
                <a:cs typeface="Arial"/>
                <a:sym typeface="Arial"/>
              </a:rPr>
              <a:t>. </a:t>
            </a:r>
            <a:r>
              <a:rPr lang="en" sz="800" b="1" i="0" u="none" strike="noStrike" cap="none">
                <a:solidFill>
                  <a:srgbClr val="333333"/>
                </a:solidFill>
                <a:latin typeface="Arial"/>
                <a:ea typeface="Arial"/>
                <a:cs typeface="Arial"/>
                <a:sym typeface="Arial"/>
              </a:rPr>
              <a:t>Credit: NASA.</a:t>
            </a:r>
            <a:endParaRPr dirty="0"/>
          </a:p>
          <a:p>
            <a:pPr marL="0" marR="0" lvl="0" indent="0" algn="l" rtl="0">
              <a:lnSpc>
                <a:spcPct val="100000"/>
              </a:lnSpc>
              <a:spcBef>
                <a:spcPts val="0"/>
              </a:spcBef>
              <a:spcAft>
                <a:spcPts val="0"/>
              </a:spcAft>
              <a:buClr>
                <a:srgbClr val="000000"/>
              </a:buClr>
              <a:buSzPts val="600"/>
              <a:buFont typeface="Arial"/>
              <a:buNone/>
            </a:pPr>
            <a:endParaRPr sz="600" b="1" i="0" u="none" strike="noStrike" cap="none" dirty="0">
              <a:solidFill>
                <a:srgbClr val="000000"/>
              </a:solidFill>
              <a:latin typeface="Arial"/>
              <a:ea typeface="Arial"/>
              <a:cs typeface="Arial"/>
              <a:sym typeface="Arial"/>
            </a:endParaRPr>
          </a:p>
        </p:txBody>
      </p:sp>
      <p:sp>
        <p:nvSpPr>
          <p:cNvPr id="17" name="Rectangle 16">
            <a:extLst>
              <a:ext uri="{FF2B5EF4-FFF2-40B4-BE49-F238E27FC236}">
                <a16:creationId xmlns:a16="http://schemas.microsoft.com/office/drawing/2014/main" xmlns="" id="{54ACA620-3FB0-D142-80C2-7760101F46DD}"/>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xmlns="" id="{594522CC-21DD-394E-A260-265A23EB6C1A}"/>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15" name="Shape 16">
            <a:extLst>
              <a:ext uri="{FF2B5EF4-FFF2-40B4-BE49-F238E27FC236}">
                <a16:creationId xmlns:a16="http://schemas.microsoft.com/office/drawing/2014/main" xmlns="" id="{0D5F6181-EB53-B34C-8731-93781FC7A246}"/>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48</a:t>
            </a:fld>
            <a:endParaRPr lang="e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12" name="Rectangle 11">
            <a:extLst>
              <a:ext uri="{FF2B5EF4-FFF2-40B4-BE49-F238E27FC236}">
                <a16:creationId xmlns:a16="http://schemas.microsoft.com/office/drawing/2014/main" xmlns="" id="{D16EF0BF-4CDB-8745-BACA-85121BBD9485}"/>
              </a:ext>
            </a:extLst>
          </p:cNvPr>
          <p:cNvSpPr/>
          <p:nvPr/>
        </p:nvSpPr>
        <p:spPr>
          <a:xfrm>
            <a:off x="308206" y="594446"/>
            <a:ext cx="1892737" cy="4295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0" name="Shape 570"/>
          <p:cNvSpPr txBox="1">
            <a:spLocks noGrp="1"/>
          </p:cNvSpPr>
          <p:nvPr>
            <p:ph type="title"/>
          </p:nvPr>
        </p:nvSpPr>
        <p:spPr>
          <a:xfrm>
            <a:off x="233775" y="582860"/>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2000"/>
              <a:buFont typeface="Permanent Marker"/>
              <a:buNone/>
            </a:pPr>
            <a:r>
              <a:rPr lang="en" sz="2000" b="1" i="0" u="none" strike="noStrike" cap="none">
                <a:solidFill>
                  <a:schemeClr val="bg1"/>
                </a:solidFill>
                <a:latin typeface="Arial" panose="020B0604020202020204" pitchFamily="34" charset="0"/>
                <a:ea typeface="Permanent Marker"/>
                <a:cs typeface="Arial" panose="020B0604020202020204" pitchFamily="34" charset="0"/>
                <a:sym typeface="Permanent Marker"/>
              </a:rPr>
              <a:t>EXTENSION 3: </a:t>
            </a:r>
            <a:r>
              <a:rPr lang="en" sz="2000" b="1" i="0" u="none" strike="noStrike" cap="none">
                <a:solidFill>
                  <a:schemeClr val="dk1"/>
                </a:solidFill>
                <a:latin typeface="Arial"/>
                <a:ea typeface="Arial"/>
                <a:cs typeface="Arial"/>
                <a:sym typeface="Arial"/>
              </a:rPr>
              <a:t>RETROREFLECTIVE CLASS SIGN!</a:t>
            </a:r>
            <a:endParaRPr dirty="0"/>
          </a:p>
        </p:txBody>
      </p:sp>
      <p:sp>
        <p:nvSpPr>
          <p:cNvPr id="571" name="Shape 571"/>
          <p:cNvSpPr txBox="1"/>
          <p:nvPr/>
        </p:nvSpPr>
        <p:spPr>
          <a:xfrm>
            <a:off x="257194" y="1158738"/>
            <a:ext cx="6370650" cy="136519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78"/>
              <a:buFont typeface="Roboto"/>
              <a:buNone/>
            </a:pPr>
            <a:r>
              <a:rPr lang="en" sz="1600" b="1" i="0" u="none" strike="noStrike" cap="none">
                <a:solidFill>
                  <a:schemeClr val="dk1"/>
                </a:solidFill>
                <a:latin typeface="Roboto"/>
                <a:ea typeface="Roboto"/>
                <a:cs typeface="Roboto"/>
                <a:sym typeface="Roboto"/>
              </a:rPr>
              <a:t>BUILD A RETROREFLECTIVE CLASS SIGN TO KEEP</a:t>
            </a:r>
            <a:r>
              <a:rPr lang="en" sz="1600" b="0" i="0" u="none" strike="noStrike" cap="none">
                <a:solidFill>
                  <a:schemeClr val="dk1"/>
                </a:solidFill>
                <a:latin typeface="Roboto"/>
                <a:ea typeface="Roboto"/>
                <a:cs typeface="Roboto"/>
                <a:sym typeface="Roboto"/>
              </a:rPr>
              <a:t> </a:t>
            </a:r>
            <a:endParaRPr sz="1600" b="0" i="0" u="none" strike="noStrike" cap="none" dirty="0">
              <a:solidFill>
                <a:schemeClr val="dk1"/>
              </a:solidFill>
              <a:latin typeface="Roboto"/>
              <a:ea typeface="Roboto"/>
              <a:cs typeface="Roboto"/>
              <a:sym typeface="Roboto"/>
            </a:endParaRPr>
          </a:p>
          <a:p>
            <a:pPr marL="0" marR="0" lvl="0" indent="0" algn="ctr" rtl="0">
              <a:lnSpc>
                <a:spcPct val="100000"/>
              </a:lnSpc>
              <a:spcBef>
                <a:spcPts val="750"/>
              </a:spcBef>
              <a:spcAft>
                <a:spcPts val="0"/>
              </a:spcAft>
              <a:buClr>
                <a:schemeClr val="dk1"/>
              </a:buClr>
              <a:buSzPts val="978"/>
              <a:buFont typeface="Roboto"/>
              <a:buNone/>
            </a:pPr>
            <a:r>
              <a:rPr lang="en" sz="1600" b="0" i="0" u="none" strike="noStrike" cap="none">
                <a:solidFill>
                  <a:schemeClr val="dk1"/>
                </a:solidFill>
                <a:latin typeface="Roboto"/>
                <a:ea typeface="Roboto"/>
                <a:cs typeface="Roboto"/>
                <a:sym typeface="Roboto"/>
              </a:rPr>
              <a:t>Using materials found in the classroom and the consumable container in the TTI Retroreflection Kit, design and create a sign to hang up and keep in the classroom!</a:t>
            </a:r>
            <a:endParaRPr dirty="0"/>
          </a:p>
        </p:txBody>
      </p:sp>
      <p:pic>
        <p:nvPicPr>
          <p:cNvPr id="572" name="Shape 572" descr="Related image"/>
          <p:cNvPicPr preferRelativeResize="0"/>
          <p:nvPr/>
        </p:nvPicPr>
        <p:blipFill rotWithShape="1">
          <a:blip r:embed="rId3">
            <a:alphaModFix/>
          </a:blip>
          <a:srcRect/>
          <a:stretch/>
        </p:blipFill>
        <p:spPr>
          <a:xfrm rot="-718705">
            <a:off x="3682484" y="2758898"/>
            <a:ext cx="1593319" cy="1593319"/>
          </a:xfrm>
          <a:prstGeom prst="rect">
            <a:avLst/>
          </a:prstGeom>
          <a:noFill/>
          <a:ln>
            <a:noFill/>
          </a:ln>
        </p:spPr>
      </p:pic>
      <p:pic>
        <p:nvPicPr>
          <p:cNvPr id="573" name="Shape 573" descr="Image result for SCHOOL SIGN MASCOT CLIP ART BLING"/>
          <p:cNvPicPr preferRelativeResize="0"/>
          <p:nvPr/>
        </p:nvPicPr>
        <p:blipFill rotWithShape="1">
          <a:blip r:embed="rId4">
            <a:alphaModFix/>
          </a:blip>
          <a:srcRect/>
          <a:stretch/>
        </p:blipFill>
        <p:spPr>
          <a:xfrm rot="1052936">
            <a:off x="1987405" y="2681358"/>
            <a:ext cx="1314074" cy="1748400"/>
          </a:xfrm>
          <a:prstGeom prst="rect">
            <a:avLst/>
          </a:prstGeom>
          <a:noFill/>
          <a:ln>
            <a:noFill/>
          </a:ln>
        </p:spPr>
      </p:pic>
      <p:sp>
        <p:nvSpPr>
          <p:cNvPr id="10" name="Rectangle 9">
            <a:extLst>
              <a:ext uri="{FF2B5EF4-FFF2-40B4-BE49-F238E27FC236}">
                <a16:creationId xmlns:a16="http://schemas.microsoft.com/office/drawing/2014/main" xmlns="" id="{808A998A-F353-7F40-914F-13914B5ACD6C}"/>
              </a:ext>
            </a:extLst>
          </p:cNvPr>
          <p:cNvSpPr/>
          <p:nvPr/>
        </p:nvSpPr>
        <p:spPr>
          <a:xfrm>
            <a:off x="-10540" y="-1570"/>
            <a:ext cx="6868540" cy="30622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xmlns="" id="{0398F727-9B79-3B4F-88D2-BBC36898F9DD}"/>
              </a:ext>
            </a:extLst>
          </p:cNvPr>
          <p:cNvSpPr txBox="1">
            <a:spLocks/>
          </p:cNvSpPr>
          <p:nvPr/>
        </p:nvSpPr>
        <p:spPr>
          <a:xfrm>
            <a:off x="5727644" y="-156135"/>
            <a:ext cx="1512033" cy="512751"/>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400" dirty="0">
                <a:ln w="12700">
                  <a:solidFill>
                    <a:schemeClr val="bg1"/>
                  </a:solidFill>
                </a:ln>
              </a:rPr>
              <a:t>EVALUATE</a:t>
            </a:r>
          </a:p>
        </p:txBody>
      </p:sp>
      <p:sp>
        <p:nvSpPr>
          <p:cNvPr id="9" name="Shape 16">
            <a:extLst>
              <a:ext uri="{FF2B5EF4-FFF2-40B4-BE49-F238E27FC236}">
                <a16:creationId xmlns:a16="http://schemas.microsoft.com/office/drawing/2014/main" xmlns="" id="{7EF8AAA6-998C-BB49-AC0D-1D6CCF32A8CD}"/>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49</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160619" y="579419"/>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dk1"/>
              </a:buClr>
              <a:buSzPts val="1222"/>
              <a:buFont typeface="Arial"/>
              <a:buNone/>
            </a:pPr>
            <a:r>
              <a:rPr lang="en" sz="2000" b="1" i="0" u="none" strike="noStrike" cap="none">
                <a:solidFill>
                  <a:schemeClr val="dk1"/>
                </a:solidFill>
                <a:latin typeface="Arial"/>
                <a:ea typeface="Arial"/>
                <a:cs typeface="Arial"/>
                <a:sym typeface="Arial"/>
              </a:rPr>
              <a:t>CLASS DISCUSSION QUESTIONS</a:t>
            </a:r>
            <a:endParaRPr sz="2000" b="0" i="0" u="none" strike="noStrike" cap="none" dirty="0">
              <a:solidFill>
                <a:srgbClr val="FF0000"/>
              </a:solidFill>
              <a:latin typeface="Permanent Marker"/>
              <a:ea typeface="Permanent Marker"/>
              <a:cs typeface="Permanent Marker"/>
              <a:sym typeface="Permanent Marker"/>
            </a:endParaRPr>
          </a:p>
        </p:txBody>
      </p:sp>
      <p:sp>
        <p:nvSpPr>
          <p:cNvPr id="85" name="Shape 85"/>
          <p:cNvSpPr txBox="1">
            <a:spLocks noGrp="1"/>
          </p:cNvSpPr>
          <p:nvPr>
            <p:ph type="body" idx="1"/>
          </p:nvPr>
        </p:nvSpPr>
        <p:spPr>
          <a:xfrm>
            <a:off x="160619" y="998804"/>
            <a:ext cx="6536761" cy="63157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For each of the objects below, answer the following questions:</a:t>
            </a:r>
            <a:endParaRPr dirty="0"/>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1. Which color, or colors, are reflected?</a:t>
            </a:r>
            <a:endParaRPr dirty="0"/>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2.  Which color, or colors, are absorbed?</a:t>
            </a:r>
            <a:endParaRPr dirty="0"/>
          </a:p>
          <a:p>
            <a:pPr marL="0" marR="0" lvl="0" indent="0" algn="ctr" rtl="0">
              <a:lnSpc>
                <a:spcPct val="100000"/>
              </a:lnSpc>
              <a:spcBef>
                <a:spcPts val="750"/>
              </a:spcBef>
              <a:spcAft>
                <a:spcPts val="0"/>
              </a:spcAft>
              <a:buClr>
                <a:schemeClr val="dk1"/>
              </a:buClr>
              <a:buSzPts val="1100"/>
              <a:buFont typeface="Roboto"/>
              <a:buNone/>
            </a:pPr>
            <a:r>
              <a:rPr lang="en" sz="1800" b="0" i="0" u="none" strike="noStrike" cap="none">
                <a:solidFill>
                  <a:schemeClr val="dk1"/>
                </a:solidFill>
                <a:latin typeface="Roboto"/>
                <a:ea typeface="Roboto"/>
                <a:cs typeface="Roboto"/>
                <a:sym typeface="Roboto"/>
              </a:rPr>
              <a:t>3.  How do you know? </a:t>
            </a:r>
            <a:endParaRPr dirty="0"/>
          </a:p>
        </p:txBody>
      </p:sp>
      <p:sp>
        <p:nvSpPr>
          <p:cNvPr id="86" name="Shape 86"/>
          <p:cNvSpPr/>
          <p:nvPr/>
        </p:nvSpPr>
        <p:spPr>
          <a:xfrm>
            <a:off x="562850" y="3056546"/>
            <a:ext cx="1220175" cy="1165275"/>
          </a:xfrm>
          <a:prstGeom prst="smileyFace">
            <a:avLst>
              <a:gd name="adj" fmla="val 4653"/>
            </a:avLst>
          </a:prstGeom>
          <a:solidFill>
            <a:srgbClr val="FFFF00"/>
          </a:solidFill>
          <a:ln w="9525" cap="flat" cmpd="sng">
            <a:solidFill>
              <a:srgbClr val="000000"/>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87" name="Shape 87"/>
          <p:cNvSpPr/>
          <p:nvPr/>
        </p:nvSpPr>
        <p:spPr>
          <a:xfrm>
            <a:off x="2251913" y="3094440"/>
            <a:ext cx="1083600" cy="1165275"/>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88" name="Shape 88"/>
          <p:cNvSpPr/>
          <p:nvPr/>
        </p:nvSpPr>
        <p:spPr>
          <a:xfrm>
            <a:off x="5493463" y="3108858"/>
            <a:ext cx="747900" cy="1150875"/>
          </a:xfrm>
          <a:prstGeom prst="moon">
            <a:avLst>
              <a:gd name="adj" fmla="val 50000"/>
            </a:avLst>
          </a:prstGeom>
          <a:solidFill>
            <a:srgbClr val="434343"/>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89" name="Shape 89"/>
          <p:cNvSpPr/>
          <p:nvPr/>
        </p:nvSpPr>
        <p:spPr>
          <a:xfrm>
            <a:off x="3804401" y="3086358"/>
            <a:ext cx="1220175" cy="1150875"/>
          </a:xfrm>
          <a:prstGeom prst="star5">
            <a:avLst>
              <a:gd name="adj" fmla="val 19098"/>
              <a:gd name="hf" fmla="val 105146"/>
              <a:gd name="vf" fmla="val 110557"/>
            </a:avLst>
          </a:prstGeom>
          <a:solidFill>
            <a:srgbClr val="00FF00"/>
          </a:solidFill>
          <a:ln w="9525" cap="flat" cmpd="sng">
            <a:solidFill>
              <a:schemeClr val="dk2"/>
            </a:solidFill>
            <a:prstDash val="solid"/>
            <a:round/>
            <a:headEnd type="none" w="sm" len="sm"/>
            <a:tailEnd type="none" w="sm" len="sm"/>
          </a:ln>
        </p:spPr>
        <p:txBody>
          <a:bodyPr spcFirstLastPara="1" wrap="square" lIns="68550" tIns="68550" rIns="68550" bIns="6855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dirty="0">
              <a:solidFill>
                <a:srgbClr val="000000"/>
              </a:solidFill>
              <a:latin typeface="Arial"/>
              <a:ea typeface="Arial"/>
              <a:cs typeface="Arial"/>
              <a:sym typeface="Arial"/>
            </a:endParaRPr>
          </a:p>
        </p:txBody>
      </p:sp>
      <p:sp>
        <p:nvSpPr>
          <p:cNvPr id="12" name="Title 1">
            <a:extLst>
              <a:ext uri="{FF2B5EF4-FFF2-40B4-BE49-F238E27FC236}">
                <a16:creationId xmlns:a16="http://schemas.microsoft.com/office/drawing/2014/main" xmlns="" id="{BEEE4679-273B-534F-BC4B-FC3E5AC1E150}"/>
              </a:ext>
            </a:extLst>
          </p:cNvPr>
          <p:cNvSpPr txBox="1">
            <a:spLocks/>
          </p:cNvSpPr>
          <p:nvPr/>
        </p:nvSpPr>
        <p:spPr>
          <a:xfrm>
            <a:off x="-22598" y="-1"/>
            <a:ext cx="6880598" cy="343069"/>
          </a:xfrm>
          <a:prstGeom prst="rect">
            <a:avLst/>
          </a:prstGeom>
          <a:solidFill>
            <a:srgbClr val="FF000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ENGAGE</a:t>
            </a:r>
          </a:p>
        </p:txBody>
      </p:sp>
      <p:sp>
        <p:nvSpPr>
          <p:cNvPr id="9" name="Shape 16">
            <a:extLst>
              <a:ext uri="{FF2B5EF4-FFF2-40B4-BE49-F238E27FC236}">
                <a16:creationId xmlns:a16="http://schemas.microsoft.com/office/drawing/2014/main" xmlns="" id="{DCD3E235-511E-4C41-835B-172D74025C06}"/>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5</a:t>
            </a:fld>
            <a:endParaRPr lang="en"/>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Picture 4">
            <a:extLst>
              <a:ext uri="{FF2B5EF4-FFF2-40B4-BE49-F238E27FC236}">
                <a16:creationId xmlns:a16="http://schemas.microsoft.com/office/drawing/2014/main" xmlns="" id="{46F7EDED-FC56-4242-864D-CC967CFDAD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5982"/>
          <a:stretch/>
        </p:blipFill>
        <p:spPr>
          <a:xfrm>
            <a:off x="393623" y="3660336"/>
            <a:ext cx="2971567" cy="1028621"/>
          </a:xfrm>
          <a:prstGeom prst="rect">
            <a:avLst/>
          </a:prstGeom>
        </p:spPr>
      </p:pic>
      <p:sp>
        <p:nvSpPr>
          <p:cNvPr id="3" name="Shape 16">
            <a:extLst>
              <a:ext uri="{FF2B5EF4-FFF2-40B4-BE49-F238E27FC236}">
                <a16:creationId xmlns:a16="http://schemas.microsoft.com/office/drawing/2014/main" xmlns="" id="{A5BAF586-68BB-3549-9B8C-49F8795D519B}"/>
              </a:ext>
            </a:extLst>
          </p:cNvPr>
          <p:cNvSpPr txBox="1">
            <a:spLocks/>
          </p:cNvSpPr>
          <p:nvPr/>
        </p:nvSpPr>
        <p:spPr>
          <a:xfrm>
            <a:off x="6441380" y="4800155"/>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50</a:t>
            </a:fld>
            <a:endParaRPr lang="en">
              <a:solidFill>
                <a:schemeClr val="bg1"/>
              </a:solidFill>
            </a:endParaRPr>
          </a:p>
        </p:txBody>
      </p:sp>
    </p:spTree>
    <p:extLst>
      <p:ext uri="{BB962C8B-B14F-4D97-AF65-F5344CB8AC3E}">
        <p14:creationId xmlns:p14="http://schemas.microsoft.com/office/powerpoint/2010/main" val="4215568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579"/>
        <p:cNvGrpSpPr/>
        <p:nvPr/>
      </p:nvGrpSpPr>
      <p:grpSpPr>
        <a:xfrm>
          <a:off x="0" y="0"/>
          <a:ext cx="0" cy="0"/>
          <a:chOff x="0" y="0"/>
          <a:chExt cx="0" cy="0"/>
        </a:xfrm>
      </p:grpSpPr>
      <p:sp>
        <p:nvSpPr>
          <p:cNvPr id="580" name="Shape 580"/>
          <p:cNvSpPr txBox="1">
            <a:spLocks noGrp="1"/>
          </p:cNvSpPr>
          <p:nvPr>
            <p:ph type="title"/>
          </p:nvPr>
        </p:nvSpPr>
        <p:spPr>
          <a:xfrm>
            <a:off x="233775" y="356616"/>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825"/>
              <a:buFont typeface="Permanent Marker"/>
              <a:buNone/>
            </a:pPr>
            <a:r>
              <a:rPr lang="en" sz="1800" b="1" i="0" u="none" strike="noStrike" cap="none">
                <a:solidFill>
                  <a:srgbClr val="660000"/>
                </a:solidFill>
                <a:latin typeface="Arial" panose="020B0604020202020204" pitchFamily="34" charset="0"/>
                <a:ea typeface="Permanent Marker"/>
                <a:cs typeface="Arial" panose="020B0604020202020204" pitchFamily="34" charset="0"/>
                <a:sym typeface="Permanent Marker"/>
              </a:rPr>
              <a:t>THANK YOU FOR CHOOSING TO TEACH RETROREFLECTION IN YOUR CLASSROOM!</a:t>
            </a:r>
            <a:endParaRPr b="1" dirty="0">
              <a:latin typeface="Arial" panose="020B0604020202020204" pitchFamily="34" charset="0"/>
              <a:cs typeface="Arial" panose="020B0604020202020204" pitchFamily="34" charset="0"/>
            </a:endParaRPr>
          </a:p>
        </p:txBody>
      </p:sp>
      <p:sp>
        <p:nvSpPr>
          <p:cNvPr id="581" name="Shape 581"/>
          <p:cNvSpPr txBox="1">
            <a:spLocks noGrp="1"/>
          </p:cNvSpPr>
          <p:nvPr>
            <p:ph type="body" idx="1"/>
          </p:nvPr>
        </p:nvSpPr>
        <p:spPr>
          <a:xfrm>
            <a:off x="710132" y="1179172"/>
            <a:ext cx="5437737" cy="2963457"/>
          </a:xfrm>
          <a:prstGeom prst="rect">
            <a:avLst/>
          </a:prstGeom>
          <a:noFill/>
          <a:ln>
            <a:noFill/>
          </a:ln>
        </p:spPr>
        <p:txBody>
          <a:bodyPr spcFirstLastPara="1" wrap="square" lIns="68550" tIns="68550" rIns="68550" bIns="68550"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 sz="1800" b="0" i="0" u="none" strike="noStrike" cap="none">
                <a:solidFill>
                  <a:schemeClr val="dk2"/>
                </a:solidFill>
                <a:latin typeface="Arial"/>
                <a:ea typeface="Arial"/>
                <a:cs typeface="Arial"/>
                <a:sym typeface="Arial"/>
              </a:rPr>
              <a:t>We would like to hear from you! Please share your thoughts on how you used the lessons and photos of your students completing activities along with completed projects. We also welcome your experience in ways we can work to make the unit even better for teachers, students and facilitators. </a:t>
            </a:r>
            <a:endParaRPr dirty="0"/>
          </a:p>
          <a:p>
            <a:pPr marL="0" marR="0" lvl="0" indent="0" algn="l" rtl="0">
              <a:lnSpc>
                <a:spcPct val="115000"/>
              </a:lnSpc>
              <a:spcBef>
                <a:spcPts val="1600"/>
              </a:spcBef>
              <a:spcAft>
                <a:spcPts val="0"/>
              </a:spcAft>
              <a:buClr>
                <a:schemeClr val="dk2"/>
              </a:buClr>
              <a:buSzPts val="1800"/>
              <a:buFont typeface="Arial"/>
              <a:buNone/>
            </a:pPr>
            <a:r>
              <a:rPr lang="en" sz="1800" b="0" i="0" u="none" strike="noStrike" cap="none">
                <a:solidFill>
                  <a:schemeClr val="dk2"/>
                </a:solidFill>
                <a:latin typeface="Arial"/>
                <a:ea typeface="Arial"/>
                <a:cs typeface="Arial"/>
                <a:sym typeface="Arial"/>
              </a:rPr>
              <a:t>Please send information and photos to</a:t>
            </a:r>
            <a:br>
              <a:rPr lang="en" sz="1800" b="0" i="0" u="none" strike="noStrike" cap="none">
                <a:solidFill>
                  <a:schemeClr val="dk2"/>
                </a:solidFill>
                <a:latin typeface="Arial"/>
                <a:ea typeface="Arial"/>
                <a:cs typeface="Arial"/>
                <a:sym typeface="Arial"/>
              </a:rPr>
            </a:br>
            <a:r>
              <a:rPr lang="en" sz="1800" b="0" i="0" u="none" strike="noStrike" cap="none">
                <a:solidFill>
                  <a:schemeClr val="dk2"/>
                </a:solidFill>
                <a:latin typeface="Arial"/>
                <a:ea typeface="Arial"/>
                <a:cs typeface="Arial"/>
                <a:sym typeface="Arial"/>
              </a:rPr>
              <a:t>STEM@tti.tamu.edu. </a:t>
            </a:r>
            <a:endParaRPr sz="1800" b="0" i="0" u="none" strike="noStrike" cap="none" dirty="0">
              <a:solidFill>
                <a:schemeClr val="dk2"/>
              </a:solidFill>
              <a:latin typeface="Arial"/>
              <a:ea typeface="Arial"/>
              <a:cs typeface="Arial"/>
              <a:sym typeface="Arial"/>
            </a:endParaRPr>
          </a:p>
        </p:txBody>
      </p:sp>
      <p:pic>
        <p:nvPicPr>
          <p:cNvPr id="582" name="Shape 5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699344" y="3932703"/>
            <a:ext cx="1050299" cy="711807"/>
          </a:xfrm>
          <a:prstGeom prst="rect">
            <a:avLst/>
          </a:prstGeom>
          <a:noFill/>
          <a:ln>
            <a:noFill/>
          </a:ln>
        </p:spPr>
      </p:pic>
      <p:pic>
        <p:nvPicPr>
          <p:cNvPr id="583" name="Shape 58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778280" y="4142629"/>
            <a:ext cx="1512203" cy="2919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33775" y="59972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Arial"/>
              <a:buNone/>
            </a:pPr>
            <a:r>
              <a:rPr lang="en" sz="2000" b="1" i="0" u="none" strike="noStrike" cap="none">
                <a:solidFill>
                  <a:schemeClr val="dk1"/>
                </a:solidFill>
                <a:latin typeface="Arial"/>
                <a:ea typeface="Arial"/>
                <a:cs typeface="Arial"/>
                <a:sym typeface="Arial"/>
              </a:rPr>
              <a:t>FUN FACTS IN TRANSPORTATION</a:t>
            </a:r>
            <a:endParaRPr sz="1800" b="0" i="0" u="none" strike="noStrike" cap="none" dirty="0">
              <a:solidFill>
                <a:srgbClr val="FF0000"/>
              </a:solidFill>
              <a:latin typeface="Permanent Marker"/>
              <a:ea typeface="Permanent Marker"/>
              <a:cs typeface="Permanent Marker"/>
              <a:sym typeface="Permanent Marker"/>
            </a:endParaRPr>
          </a:p>
        </p:txBody>
      </p:sp>
      <p:sp>
        <p:nvSpPr>
          <p:cNvPr id="97" name="Shape 97"/>
          <p:cNvSpPr txBox="1">
            <a:spLocks noGrp="1"/>
          </p:cNvSpPr>
          <p:nvPr>
            <p:ph type="body" idx="1"/>
          </p:nvPr>
        </p:nvSpPr>
        <p:spPr>
          <a:xfrm>
            <a:off x="233775" y="1029246"/>
            <a:ext cx="6390450" cy="3599169"/>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The first STOP sign was used in Detroit, Michigan in 1915.</a:t>
            </a:r>
            <a:endParaRPr dirty="0"/>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The STOP sign evolved through many forms before coming </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to the white and red octagon we see everywhere today.</a:t>
            </a:r>
            <a:endParaRPr dirty="0"/>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Early STOP signs had a yellow</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background with black letters.</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However, yellow was also the</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color used for warning signs</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and engineers wanted drivers</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to be able to quickly tell the</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difference between STOP and</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warning signs. </a:t>
            </a:r>
            <a:endParaRPr sz="1800" b="0" i="0" u="none" strike="noStrike" cap="none" dirty="0">
              <a:solidFill>
                <a:schemeClr val="dk1"/>
              </a:solidFill>
              <a:latin typeface="Roboto"/>
              <a:ea typeface="Roboto"/>
              <a:cs typeface="Roboto"/>
              <a:sym typeface="Roboto"/>
            </a:endParaRPr>
          </a:p>
        </p:txBody>
      </p:sp>
      <p:pic>
        <p:nvPicPr>
          <p:cNvPr id="98" name="Shape 9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990080" y="2474390"/>
            <a:ext cx="2397045" cy="2286000"/>
          </a:xfrm>
          <a:prstGeom prst="rect">
            <a:avLst/>
          </a:prstGeom>
          <a:noFill/>
          <a:ln>
            <a:noFill/>
          </a:ln>
        </p:spPr>
      </p:pic>
      <p:sp>
        <p:nvSpPr>
          <p:cNvPr id="9" name="Title 1">
            <a:extLst>
              <a:ext uri="{FF2B5EF4-FFF2-40B4-BE49-F238E27FC236}">
                <a16:creationId xmlns:a16="http://schemas.microsoft.com/office/drawing/2014/main" xmlns="" id="{79C99386-B374-6B49-B6C2-B63E94DBFCE0}"/>
              </a:ext>
            </a:extLst>
          </p:cNvPr>
          <p:cNvSpPr txBox="1">
            <a:spLocks/>
          </p:cNvSpPr>
          <p:nvPr/>
        </p:nvSpPr>
        <p:spPr>
          <a:xfrm>
            <a:off x="-22598" y="-1"/>
            <a:ext cx="6880598" cy="343069"/>
          </a:xfrm>
          <a:prstGeom prst="rect">
            <a:avLst/>
          </a:prstGeom>
          <a:solidFill>
            <a:srgbClr val="FF000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ENGAGE</a:t>
            </a:r>
          </a:p>
        </p:txBody>
      </p:sp>
      <p:sp>
        <p:nvSpPr>
          <p:cNvPr id="6" name="Shape 16">
            <a:extLst>
              <a:ext uri="{FF2B5EF4-FFF2-40B4-BE49-F238E27FC236}">
                <a16:creationId xmlns:a16="http://schemas.microsoft.com/office/drawing/2014/main" xmlns="" id="{538077B3-53F9-DC44-B7E6-4B38BDF6010D}"/>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233775" y="1033272"/>
            <a:ext cx="6390450" cy="3330841"/>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Around the same time, </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red became the color </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used in traffic signals to </a:t>
            </a:r>
            <a:r>
              <a:rPr lang="en">
                <a:solidFill>
                  <a:schemeClr val="dk1"/>
                </a:solidFill>
                <a:latin typeface="Roboto"/>
                <a:ea typeface="Roboto"/>
                <a:cs typeface="Roboto"/>
                <a:sym typeface="Roboto"/>
              </a:rPr>
              <a:t/>
            </a:r>
            <a:br>
              <a:rPr lang="en">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indicate stop.</a:t>
            </a:r>
            <a:endParaRPr dirty="0"/>
          </a:p>
          <a:p>
            <a:pPr marL="0" marR="0" lvl="0" indent="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In order to unify traffic signals</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and STOP signs, a red</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background with white letters</a:t>
            </a:r>
            <a:br>
              <a:rPr lang="en" sz="1800" b="0" i="0" u="none" strike="noStrike" cap="none">
                <a:solidFill>
                  <a:schemeClr val="dk1"/>
                </a:solidFill>
                <a:latin typeface="Roboto"/>
                <a:ea typeface="Roboto"/>
                <a:cs typeface="Roboto"/>
                <a:sym typeface="Roboto"/>
              </a:rPr>
            </a:br>
            <a:r>
              <a:rPr lang="en" sz="1800" b="0" i="0" u="none" strike="noStrike" cap="none">
                <a:solidFill>
                  <a:schemeClr val="dk1"/>
                </a:solidFill>
                <a:latin typeface="Roboto"/>
                <a:ea typeface="Roboto"/>
                <a:cs typeface="Roboto"/>
                <a:sym typeface="Roboto"/>
              </a:rPr>
              <a:t>was chosen for STOP signs.</a:t>
            </a:r>
            <a:endParaRPr dirty="0"/>
          </a:p>
          <a:p>
            <a:pPr marL="0" marR="0" lvl="0" indent="0" algn="l" rtl="0">
              <a:lnSpc>
                <a:spcPct val="100000"/>
              </a:lnSpc>
              <a:spcBef>
                <a:spcPts val="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2"/>
              </a:buClr>
              <a:buSzPts val="1800"/>
              <a:buFont typeface="Roboto"/>
              <a:buNone/>
            </a:pPr>
            <a:r>
              <a:rPr lang="en" sz="1800" b="0" i="0" u="none" strike="noStrike" cap="none">
                <a:solidFill>
                  <a:schemeClr val="dk1"/>
                </a:solidFill>
                <a:latin typeface="Roboto"/>
                <a:ea typeface="Roboto"/>
                <a:cs typeface="Roboto"/>
                <a:sym typeface="Roboto"/>
              </a:rPr>
              <a:t>It was not until 1954 that the federal government worked to standardize sign shape and color across the country.  </a:t>
            </a:r>
            <a:endParaRPr dirty="0"/>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a:p>
            <a:pPr marL="0" marR="0" lvl="0" indent="0" algn="l" rtl="0">
              <a:lnSpc>
                <a:spcPct val="100000"/>
              </a:lnSpc>
              <a:spcBef>
                <a:spcPts val="750"/>
              </a:spcBef>
              <a:spcAft>
                <a:spcPts val="0"/>
              </a:spcAft>
              <a:buClr>
                <a:schemeClr val="dk2"/>
              </a:buClr>
              <a:buSzPts val="1800"/>
              <a:buFont typeface="Arial"/>
              <a:buNone/>
            </a:pPr>
            <a:endParaRPr sz="1800" b="0" i="0" u="none" strike="noStrike" cap="none" dirty="0">
              <a:solidFill>
                <a:schemeClr val="dk1"/>
              </a:solidFill>
              <a:latin typeface="Roboto"/>
              <a:ea typeface="Roboto"/>
              <a:cs typeface="Roboto"/>
              <a:sym typeface="Roboto"/>
            </a:endParaRPr>
          </a:p>
        </p:txBody>
      </p:sp>
      <p:sp>
        <p:nvSpPr>
          <p:cNvPr id="106" name="Shape 106"/>
          <p:cNvSpPr txBox="1">
            <a:spLocks noGrp="1"/>
          </p:cNvSpPr>
          <p:nvPr>
            <p:ph type="title"/>
          </p:nvPr>
        </p:nvSpPr>
        <p:spPr>
          <a:xfrm>
            <a:off x="233775" y="583351"/>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Arial"/>
              <a:buNone/>
            </a:pPr>
            <a:r>
              <a:rPr lang="en" sz="2000" b="1" i="0" u="none" strike="noStrike" cap="none">
                <a:solidFill>
                  <a:schemeClr val="dk1"/>
                </a:solidFill>
                <a:latin typeface="Arial"/>
                <a:ea typeface="Arial"/>
                <a:cs typeface="Arial"/>
                <a:sym typeface="Arial"/>
              </a:rPr>
              <a:t>FUN FACTS IN TRANSPORTATION</a:t>
            </a:r>
            <a:endParaRPr sz="1800" b="0" i="0" u="none" strike="noStrike" cap="none" dirty="0">
              <a:solidFill>
                <a:srgbClr val="FF0000"/>
              </a:solidFill>
              <a:latin typeface="Permanent Marker"/>
              <a:ea typeface="Permanent Marker"/>
              <a:cs typeface="Permanent Marker"/>
              <a:sym typeface="Permanent Marker"/>
            </a:endParaRPr>
          </a:p>
        </p:txBody>
      </p:sp>
      <p:pic>
        <p:nvPicPr>
          <p:cNvPr id="109" name="Shape 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69064" y="1155820"/>
            <a:ext cx="3155161" cy="2567767"/>
          </a:xfrm>
          <a:prstGeom prst="rect">
            <a:avLst/>
          </a:prstGeom>
          <a:noFill/>
          <a:ln>
            <a:noFill/>
          </a:ln>
        </p:spPr>
      </p:pic>
      <p:sp>
        <p:nvSpPr>
          <p:cNvPr id="9" name="Title 1">
            <a:extLst>
              <a:ext uri="{FF2B5EF4-FFF2-40B4-BE49-F238E27FC236}">
                <a16:creationId xmlns:a16="http://schemas.microsoft.com/office/drawing/2014/main" xmlns="" id="{B3A43DC4-D596-934D-AFD6-F2AA9E54DD5C}"/>
              </a:ext>
            </a:extLst>
          </p:cNvPr>
          <p:cNvSpPr txBox="1">
            <a:spLocks/>
          </p:cNvSpPr>
          <p:nvPr/>
        </p:nvSpPr>
        <p:spPr>
          <a:xfrm>
            <a:off x="-22598" y="-1"/>
            <a:ext cx="6880598" cy="343069"/>
          </a:xfrm>
          <a:prstGeom prst="rect">
            <a:avLst/>
          </a:prstGeom>
          <a:solidFill>
            <a:srgbClr val="FF000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ENGAGE</a:t>
            </a:r>
          </a:p>
        </p:txBody>
      </p:sp>
      <p:sp>
        <p:nvSpPr>
          <p:cNvPr id="7" name="Shape 16">
            <a:extLst>
              <a:ext uri="{FF2B5EF4-FFF2-40B4-BE49-F238E27FC236}">
                <a16:creationId xmlns:a16="http://schemas.microsoft.com/office/drawing/2014/main" xmlns="" id="{7B09C203-0CC9-614B-926A-24003E967E03}"/>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Shape 115"/>
          <p:cNvSpPr txBox="1">
            <a:spLocks noGrp="1"/>
          </p:cNvSpPr>
          <p:nvPr>
            <p:ph type="body" idx="1"/>
          </p:nvPr>
        </p:nvSpPr>
        <p:spPr>
          <a:xfrm>
            <a:off x="233775" y="1152475"/>
            <a:ext cx="6390450" cy="173964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None/>
            </a:pPr>
            <a:r>
              <a:rPr lang="en" sz="1800" b="0" i="0" u="none" strike="noStrike" cap="none">
                <a:solidFill>
                  <a:schemeClr val="tx1"/>
                </a:solidFill>
                <a:sym typeface="Arial"/>
              </a:rPr>
              <a:t>What most stands out on these early signs? </a:t>
            </a:r>
            <a:endParaRPr dirty="0">
              <a:solidFill>
                <a:schemeClr val="tx1"/>
              </a:solidFill>
            </a:endParaRPr>
          </a:p>
          <a:p>
            <a:pPr marL="0" marR="0" lvl="0" indent="0" algn="l" rtl="0">
              <a:lnSpc>
                <a:spcPct val="115000"/>
              </a:lnSpc>
              <a:spcBef>
                <a:spcPts val="1600"/>
              </a:spcBef>
              <a:spcAft>
                <a:spcPts val="0"/>
              </a:spcAft>
              <a:buClr>
                <a:schemeClr val="dk2"/>
              </a:buClr>
              <a:buSzPts val="1800"/>
              <a:buNone/>
            </a:pPr>
            <a:r>
              <a:rPr lang="en" sz="1800" b="0" i="0" u="none" strike="noStrike" cap="none">
                <a:solidFill>
                  <a:schemeClr val="tx1"/>
                </a:solidFill>
                <a:sym typeface="Arial"/>
              </a:rPr>
              <a:t>Do you notice words or background colors first? </a:t>
            </a:r>
            <a:endParaRPr dirty="0">
              <a:solidFill>
                <a:schemeClr val="tx1"/>
              </a:solidFill>
            </a:endParaRPr>
          </a:p>
          <a:p>
            <a:pPr marL="0" marR="0" lvl="0" indent="0" algn="l" rtl="0">
              <a:lnSpc>
                <a:spcPct val="115000"/>
              </a:lnSpc>
              <a:spcBef>
                <a:spcPts val="1600"/>
              </a:spcBef>
              <a:spcAft>
                <a:spcPts val="0"/>
              </a:spcAft>
              <a:buClr>
                <a:schemeClr val="dk2"/>
              </a:buClr>
              <a:buSzPts val="1800"/>
              <a:buNone/>
            </a:pPr>
            <a:r>
              <a:rPr lang="en" sz="1800" b="0" i="0" u="none" strike="noStrike" cap="none">
                <a:solidFill>
                  <a:schemeClr val="tx1"/>
                </a:solidFill>
                <a:sym typeface="Arial"/>
              </a:rPr>
              <a:t>Why do you think you see them this way? </a:t>
            </a:r>
            <a:endParaRPr dirty="0">
              <a:solidFill>
                <a:schemeClr val="tx1"/>
              </a:solidFill>
            </a:endParaRPr>
          </a:p>
        </p:txBody>
      </p:sp>
      <p:pic>
        <p:nvPicPr>
          <p:cNvPr id="116" name="Shape 11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95329" y="2840634"/>
            <a:ext cx="1941603" cy="1851657"/>
          </a:xfrm>
          <a:prstGeom prst="rect">
            <a:avLst/>
          </a:prstGeom>
          <a:noFill/>
          <a:ln>
            <a:noFill/>
          </a:ln>
        </p:spPr>
      </p:pic>
      <p:pic>
        <p:nvPicPr>
          <p:cNvPr id="117" name="Shape 1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95504" y="2840634"/>
            <a:ext cx="2792251" cy="1857539"/>
          </a:xfrm>
          <a:prstGeom prst="rect">
            <a:avLst/>
          </a:prstGeom>
          <a:noFill/>
          <a:ln>
            <a:noFill/>
          </a:ln>
        </p:spPr>
      </p:pic>
      <p:sp>
        <p:nvSpPr>
          <p:cNvPr id="10" name="Shape 106"/>
          <p:cNvSpPr txBox="1">
            <a:spLocks noGrp="1"/>
          </p:cNvSpPr>
          <p:nvPr>
            <p:ph type="title"/>
          </p:nvPr>
        </p:nvSpPr>
        <p:spPr>
          <a:xfrm>
            <a:off x="233775" y="648847"/>
            <a:ext cx="6390450" cy="429525"/>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Clr>
                <a:schemeClr val="dk1"/>
              </a:buClr>
              <a:buSzPts val="917"/>
              <a:buFont typeface="Arial"/>
              <a:buNone/>
            </a:pPr>
            <a:r>
              <a:rPr lang="en" sz="2000" b="1" i="0" u="none" strike="noStrike" cap="none">
                <a:solidFill>
                  <a:schemeClr val="dk1"/>
                </a:solidFill>
                <a:latin typeface="Arial"/>
                <a:ea typeface="Arial"/>
                <a:cs typeface="Arial"/>
                <a:sym typeface="Arial"/>
              </a:rPr>
              <a:t>FUN FACTS IN TRANSPORTATION</a:t>
            </a:r>
            <a:endParaRPr sz="1800" b="0" i="0" u="none" strike="noStrike" cap="none" dirty="0">
              <a:solidFill>
                <a:srgbClr val="FF0000"/>
              </a:solidFill>
              <a:latin typeface="Permanent Marker"/>
              <a:ea typeface="Permanent Marker"/>
              <a:cs typeface="Permanent Marker"/>
              <a:sym typeface="Permanent Marker"/>
            </a:endParaRPr>
          </a:p>
        </p:txBody>
      </p:sp>
      <p:sp>
        <p:nvSpPr>
          <p:cNvPr id="8" name="Rectangle 7">
            <a:extLst>
              <a:ext uri="{FF2B5EF4-FFF2-40B4-BE49-F238E27FC236}">
                <a16:creationId xmlns:a16="http://schemas.microsoft.com/office/drawing/2014/main" xmlns="" id="{5EA2BFC5-F4F8-394E-B1AE-71C761F5AC57}"/>
              </a:ext>
            </a:extLst>
          </p:cNvPr>
          <p:cNvSpPr/>
          <p:nvPr/>
        </p:nvSpPr>
        <p:spPr>
          <a:xfrm>
            <a:off x="-10540" y="-1570"/>
            <a:ext cx="956001" cy="306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xmlns="" id="{AC87F58C-E9D4-BF49-BBFB-DC4087A71708}"/>
              </a:ext>
            </a:extLst>
          </p:cNvPr>
          <p:cNvSpPr txBox="1">
            <a:spLocks/>
          </p:cNvSpPr>
          <p:nvPr/>
        </p:nvSpPr>
        <p:spPr>
          <a:xfrm>
            <a:off x="-22598" y="-1"/>
            <a:ext cx="6880598" cy="343069"/>
          </a:xfrm>
          <a:prstGeom prst="rect">
            <a:avLst/>
          </a:prstGeom>
          <a:solidFill>
            <a:srgbClr val="FF0000"/>
          </a:solid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500" b="1" i="0" u="none" strike="noStrike" cap="none">
                <a:ln>
                  <a:solidFill>
                    <a:schemeClr val="bg1"/>
                  </a:solidFill>
                </a:ln>
                <a:no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a:r>
              <a:rPr lang="en-US" sz="1200" dirty="0">
                <a:ln w="12700">
                  <a:solidFill>
                    <a:schemeClr val="bg1"/>
                  </a:solidFill>
                </a:ln>
              </a:rPr>
              <a:t>  ENGAGE</a:t>
            </a:r>
          </a:p>
        </p:txBody>
      </p:sp>
      <p:sp>
        <p:nvSpPr>
          <p:cNvPr id="11" name="Shape 16">
            <a:extLst>
              <a:ext uri="{FF2B5EF4-FFF2-40B4-BE49-F238E27FC236}">
                <a16:creationId xmlns:a16="http://schemas.microsoft.com/office/drawing/2014/main" xmlns="" id="{9A15B509-124E-A144-9BD3-A34E42918B50}"/>
              </a:ext>
            </a:extLst>
          </p:cNvPr>
          <p:cNvSpPr txBox="1">
            <a:spLocks noGrp="1"/>
          </p:cNvSpPr>
          <p:nvPr>
            <p:ph type="sldNum" idx="12"/>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pPr/>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3" name="Rectangle 2">
            <a:extLst>
              <a:ext uri="{FF2B5EF4-FFF2-40B4-BE49-F238E27FC236}">
                <a16:creationId xmlns:a16="http://schemas.microsoft.com/office/drawing/2014/main" xmlns="" id="{8432F714-B0CA-5C42-9A4C-9036A8BC8E3B}"/>
              </a:ext>
            </a:extLst>
          </p:cNvPr>
          <p:cNvSpPr/>
          <p:nvPr/>
        </p:nvSpPr>
        <p:spPr>
          <a:xfrm>
            <a:off x="405353" y="2583712"/>
            <a:ext cx="6452647" cy="8413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C19FF9DD-D885-7A48-A02D-0C13BCDA1D59}"/>
              </a:ext>
            </a:extLst>
          </p:cNvPr>
          <p:cNvSpPr>
            <a:spLocks noGrp="1"/>
          </p:cNvSpPr>
          <p:nvPr>
            <p:ph type="title"/>
          </p:nvPr>
        </p:nvSpPr>
        <p:spPr>
          <a:xfrm>
            <a:off x="492773" y="1283492"/>
            <a:ext cx="5915025" cy="2141534"/>
          </a:xfrm>
        </p:spPr>
        <p:txBody>
          <a:bodyPr/>
          <a:lstStyle/>
          <a:p>
            <a:r>
              <a:rPr lang="en-US" dirty="0"/>
              <a:t>EXPLORE</a:t>
            </a:r>
          </a:p>
        </p:txBody>
      </p:sp>
      <p:sp>
        <p:nvSpPr>
          <p:cNvPr id="4" name="Shape 16">
            <a:extLst>
              <a:ext uri="{FF2B5EF4-FFF2-40B4-BE49-F238E27FC236}">
                <a16:creationId xmlns:a16="http://schemas.microsoft.com/office/drawing/2014/main" xmlns="" id="{5968A1D3-8D26-B245-A0C9-F8B0F1B76942}"/>
              </a:ext>
            </a:extLst>
          </p:cNvPr>
          <p:cNvSpPr txBox="1">
            <a:spLocks/>
          </p:cNvSpPr>
          <p:nvPr/>
        </p:nvSpPr>
        <p:spPr>
          <a:xfrm>
            <a:off x="6568976" y="4683193"/>
            <a:ext cx="41152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SzPts val="1400"/>
              <a:buFont typeface="Arial"/>
              <a:buNone/>
              <a:defRPr sz="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632A8366-06AD-D84C-A138-78AB965F18A4}" type="slidenum">
              <a:rPr lang="en" smtClean="0">
                <a:solidFill>
                  <a:schemeClr val="bg1"/>
                </a:solidFill>
              </a:rPr>
              <a:pPr/>
              <a:t>9</a:t>
            </a:fld>
            <a:endParaRPr lang="en">
              <a:solidFill>
                <a:schemeClr val="bg1"/>
              </a:solidFill>
            </a:endParaRPr>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1834</TotalTime>
  <Words>4701</Words>
  <Application>Microsoft Office PowerPoint</Application>
  <PresentationFormat>Custom</PresentationFormat>
  <Paragraphs>434</Paragraphs>
  <Slides>51</Slides>
  <Notes>51</Notes>
  <HiddenSlides>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Roboto</vt:lpstr>
      <vt:lpstr>Bookman Old Style</vt:lpstr>
      <vt:lpstr>Arial</vt:lpstr>
      <vt:lpstr>Impact</vt:lpstr>
      <vt:lpstr>Permanent Marker</vt:lpstr>
      <vt:lpstr>Century Schoolbook</vt:lpstr>
      <vt:lpstr>Architects Daughter</vt:lpstr>
      <vt:lpstr>Tahoma</vt:lpstr>
      <vt:lpstr>simple-light-2</vt:lpstr>
      <vt:lpstr>Drawing</vt:lpstr>
      <vt:lpstr>PowerPoint Presentation</vt:lpstr>
      <vt:lpstr>ENGAGE</vt:lpstr>
      <vt:lpstr>PowerPoint Presentation</vt:lpstr>
      <vt:lpstr>PowerPoint Presentation</vt:lpstr>
      <vt:lpstr>CLASS DISCUSSION QUESTIONS</vt:lpstr>
      <vt:lpstr>FUN FACTS IN TRANSPORTATION</vt:lpstr>
      <vt:lpstr>FUN FACTS IN TRANSPORTATION</vt:lpstr>
      <vt:lpstr>FUN FACTS IN TRANSPORTATION</vt:lpstr>
      <vt:lpstr>EXPLORE</vt:lpstr>
      <vt:lpstr>PowerPoint Presentation</vt:lpstr>
      <vt:lpstr>CLASS DISCUSSION QUESTIONS</vt:lpstr>
      <vt:lpstr>PowerPoint Presentation</vt:lpstr>
      <vt:lpstr>CLASS DISCUSSION QUESTIONS </vt:lpstr>
      <vt:lpstr>PowerPoint Presentation</vt:lpstr>
      <vt:lpstr>CLASS DISCUSSION QUESTION </vt:lpstr>
      <vt:lpstr>PowerPoint Presentation</vt:lpstr>
      <vt:lpstr>PowerPoint Presentation</vt:lpstr>
      <vt:lpstr>PowerPoint Presentation</vt:lpstr>
      <vt:lpstr>PowerPoint Presentation</vt:lpstr>
      <vt:lpstr>PowerPoint Presentation</vt:lpstr>
      <vt:lpstr>FUN FACTS IN TRANSPORTATION</vt:lpstr>
      <vt:lpstr>VIDEO RETROREFLECTIVITY</vt:lpstr>
      <vt:lpstr>EXTENSION 1:  Measuring Headlights and Calculating Averages</vt:lpstr>
      <vt:lpstr>CLASS DISCUSSION QUESTIONS </vt:lpstr>
      <vt:lpstr>CLASS DISCUSSION QUESTIONS </vt:lpstr>
      <vt:lpstr>PowerPoint Presentation</vt:lpstr>
      <vt:lpstr>THE ENGINEERING DESIGN PROCESS</vt:lpstr>
      <vt:lpstr>PowerPoint Presentation</vt:lpstr>
      <vt:lpstr>PowerPoint Presentation</vt:lpstr>
      <vt:lpstr>PowerPoint Presentation</vt:lpstr>
      <vt:lpstr>PowerPoint Presentation</vt:lpstr>
      <vt:lpstr>EXTENSION 2: BUILDING BETTER MODELS!</vt:lpstr>
      <vt:lpstr>EXTENSION 2: BUILDING BETTER MODELS!</vt:lpstr>
      <vt:lpstr>EXTENSION 2: BUILDING BETTER MODELS!</vt:lpstr>
      <vt:lpstr>PowerPoint Presentation</vt:lpstr>
      <vt:lpstr>FUN FACTS IN TRANSPORTATION</vt:lpstr>
      <vt:lpstr>FUN FACTS IN TRANSPORTATION</vt:lpstr>
      <vt:lpstr>FUN FACTS IN TRANSPORTATION</vt:lpstr>
      <vt:lpstr>FUN FACTS IN TRANSPORTATION</vt:lpstr>
      <vt:lpstr>PowerPoint Presentation</vt:lpstr>
      <vt:lpstr>PowerPoint Presentation</vt:lpstr>
      <vt:lpstr>PowerPoint Presentation</vt:lpstr>
      <vt:lpstr>PowerPoint Presentation</vt:lpstr>
      <vt:lpstr>FUN FACTS IN TRANSPORTATION</vt:lpstr>
      <vt:lpstr>FUN FACTS IN TRANSPORTATION</vt:lpstr>
      <vt:lpstr>FUN FACTS IN TRANSPORTATION</vt:lpstr>
      <vt:lpstr>FUN FACTS IN TRANSPORTATION</vt:lpstr>
      <vt:lpstr>COOL FACT</vt:lpstr>
      <vt:lpstr>EXTENSION 3: RETROREFLECTIVE CLASS SIGN!</vt:lpstr>
      <vt:lpstr>PowerPoint Presentation</vt:lpstr>
      <vt:lpstr>THANK YOU FOR CHOOSING TO TEACH RETROREFLECTION IN YOUR CLASSROOM!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Sasser, Chris</dc:creator>
  <cp:lastModifiedBy>Sasser, Chris</cp:lastModifiedBy>
  <cp:revision>104</cp:revision>
  <cp:lastPrinted>2018-08-07T16:21:05Z</cp:lastPrinted>
  <dcterms:modified xsi:type="dcterms:W3CDTF">2018-08-15T18:04:02Z</dcterms:modified>
</cp:coreProperties>
</file>